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Proxima Nova"/>
      <p:regular r:id="rId55"/>
      <p:bold r:id="rId56"/>
      <p:italic r:id="rId57"/>
      <p:boldItalic r:id="rId58"/>
    </p:embeddedFont>
    <p:embeddedFont>
      <p:font typeface="Alfa Slab One"/>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E845671-097F-425D-A6D7-BFB5FD3B1452}">
  <a:tblStyle styleId="{EE845671-097F-425D-A6D7-BFB5FD3B1452}"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roximaNova-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italic.fntdata"/><Relationship Id="rId12" Type="http://schemas.openxmlformats.org/officeDocument/2006/relationships/slide" Target="slides/slide7.xml"/><Relationship Id="rId56" Type="http://schemas.openxmlformats.org/officeDocument/2006/relationships/font" Target="fonts/ProximaNova-bold.fntdata"/><Relationship Id="rId15" Type="http://schemas.openxmlformats.org/officeDocument/2006/relationships/slide" Target="slides/slide10.xml"/><Relationship Id="rId59" Type="http://schemas.openxmlformats.org/officeDocument/2006/relationships/font" Target="fonts/AlfaSlabOne-regular.fntdata"/><Relationship Id="rId14" Type="http://schemas.openxmlformats.org/officeDocument/2006/relationships/slide" Target="slides/slide9.xml"/><Relationship Id="rId58"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ljdemosites.x10host.com/S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WAAD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After having met with these system users, we defined each of the work roles in the existing system.</a:t>
            </a:r>
            <a:endParaRPr sz="18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User Roles</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Registrar</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Student</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Faculty</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Building/Dept Manager</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Outside Entities</a:t>
            </a:r>
            <a:endParaRPr sz="14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Machine Roles</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Database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Initial Flow Model</a:t>
            </a:r>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Using these work roles, we created Flow Models to illustrate the existing system, and to show how our solution would fit in and change the existing system.</a:t>
            </a:r>
            <a:endParaRPr sz="18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(The proposed flow model will be shown later)</a:t>
            </a:r>
            <a:endParaRPr sz="1800">
              <a:solidFill>
                <a:schemeClr val="dk2"/>
              </a:solidFill>
              <a:latin typeface="Proxima Nova"/>
              <a:ea typeface="Proxima Nova"/>
              <a:cs typeface="Proxima Nova"/>
              <a:sym typeface="Proxima Nov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Explain how we tailored the scope of our project.</a:t>
            </a:r>
            <a:endParaRPr/>
          </a:p>
          <a:p>
            <a:pPr indent="-298450" lvl="0" marL="457200" rtl="0">
              <a:spcBef>
                <a:spcPts val="0"/>
              </a:spcBef>
              <a:spcAft>
                <a:spcPts val="0"/>
              </a:spcAft>
              <a:buSzPts val="1100"/>
              <a:buChar char="●"/>
            </a:pPr>
            <a:r>
              <a:rPr lang="en"/>
              <a:t>We decided to that we wanted to provide support for creating room reservations for events such as club meetings, or study group sessions, but we also </a:t>
            </a:r>
            <a:r>
              <a:rPr lang="en"/>
              <a:t>wanted</a:t>
            </a:r>
            <a:r>
              <a:rPr lang="en"/>
              <a:t> to provide support for the central scheduler who would be in charge of scheduling classes.</a:t>
            </a:r>
            <a:endParaRPr/>
          </a:p>
          <a:p>
            <a:pPr indent="-298450" lvl="0" marL="457200" rtl="0">
              <a:spcBef>
                <a:spcPts val="0"/>
              </a:spcBef>
              <a:spcAft>
                <a:spcPts val="0"/>
              </a:spcAft>
              <a:buSzPts val="1100"/>
              <a:buChar char="●"/>
            </a:pPr>
            <a:r>
              <a:rPr lang="en"/>
              <a:t>The need for a central scheduling system came up quite a bit during our inquiry interviews. We decided to build an entire persona around the central scheduler, and our system was shifted to incorporate this person. The central scheduler would be the system administrator and oversee all reservations with the help of our software.</a:t>
            </a:r>
            <a:endParaRPr/>
          </a:p>
          <a:p>
            <a:pPr indent="-298450" lvl="0" marL="457200" rtl="0">
              <a:spcBef>
                <a:spcPts val="0"/>
              </a:spcBef>
              <a:spcAft>
                <a:spcPts val="0"/>
              </a:spcAft>
              <a:buSzPts val="1100"/>
              <a:buChar char="●"/>
            </a:pPr>
            <a:r>
              <a:rPr lang="en"/>
              <a:t>When we chose to add a central scheduler, we decided the </a:t>
            </a:r>
            <a:r>
              <a:rPr lang="en"/>
              <a:t>responsibilities</a:t>
            </a:r>
            <a:r>
              <a:rPr lang="en"/>
              <a:t> of the building manager would be diminished. In the </a:t>
            </a:r>
            <a:r>
              <a:rPr lang="en"/>
              <a:t>beginning</a:t>
            </a:r>
            <a:r>
              <a:rPr lang="en"/>
              <a:t> the building manager would still be able to view and change reservations within their </a:t>
            </a:r>
            <a:r>
              <a:rPr lang="en"/>
              <a:t>building if needed</a:t>
            </a:r>
            <a:r>
              <a:rPr lang="en"/>
              <a:t>, but </a:t>
            </a:r>
            <a:r>
              <a:rPr lang="en"/>
              <a:t>slowly</a:t>
            </a:r>
            <a:r>
              <a:rPr lang="en"/>
              <a:t> over time the hope is that control of the system would slowly shift and become managed solely by the central scheduler.</a:t>
            </a:r>
            <a:endParaRPr/>
          </a:p>
          <a:p>
            <a:pPr indent="-298450" lvl="0" marL="457200" rtl="0">
              <a:spcBef>
                <a:spcPts val="0"/>
              </a:spcBef>
              <a:spcAft>
                <a:spcPts val="0"/>
              </a:spcAft>
              <a:buSzPts val="1100"/>
              <a:buChar char="●"/>
            </a:pPr>
            <a:r>
              <a:rPr lang="en"/>
              <a:t>We decided that outside business reservations were rare enough that we did not feel the need to provide a way for them to access our software.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narrowed down our project to include three main personas. We felt to accurately represent our software in its entirety, these three personas were required.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These are the requirements that we extracted from our Work activity affinity diagram. One requirement was chosen as a representative requirement from each of the </a:t>
            </a:r>
            <a:r>
              <a:rPr lang="en"/>
              <a:t>categories</a:t>
            </a:r>
            <a:r>
              <a:rPr lang="en"/>
              <a:t> we identified in the WAAD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To help us visualize our system better we created a few different models and diagrams. </a:t>
            </a:r>
            <a:endParaRPr/>
          </a:p>
          <a:p>
            <a:pPr indent="-298450" lvl="0" marL="457200" rtl="0">
              <a:spcBef>
                <a:spcPts val="0"/>
              </a:spcBef>
              <a:spcAft>
                <a:spcPts val="0"/>
              </a:spcAft>
              <a:buSzPts val="1100"/>
              <a:buChar char="●"/>
            </a:pPr>
            <a:r>
              <a:rPr lang="en"/>
              <a:t>The first diagram is the </a:t>
            </a:r>
            <a:r>
              <a:rPr lang="en"/>
              <a:t>hierarchical</a:t>
            </a:r>
            <a:r>
              <a:rPr lang="en"/>
              <a:t> task inventory. We created one for each of our three personas. It helped  us determine all the tasks each persona might need to be able to perform and in what order.</a:t>
            </a:r>
            <a:endParaRPr/>
          </a:p>
          <a:p>
            <a:pPr indent="-298450" lvl="0" marL="457200" rtl="0">
              <a:spcBef>
                <a:spcPts val="0"/>
              </a:spcBef>
              <a:spcAft>
                <a:spcPts val="0"/>
              </a:spcAft>
              <a:buSzPts val="1100"/>
              <a:buChar char="●"/>
            </a:pPr>
            <a:r>
              <a:rPr lang="en"/>
              <a:t>The flow model we created helped us visualize the interaction flow between each user that might be involved in our system.</a:t>
            </a:r>
            <a:endParaRPr/>
          </a:p>
          <a:p>
            <a:pPr indent="-298450" lvl="0" marL="457200">
              <a:spcBef>
                <a:spcPts val="0"/>
              </a:spcBef>
              <a:spcAft>
                <a:spcPts val="0"/>
              </a:spcAft>
              <a:buSzPts val="1100"/>
              <a:buChar char="●"/>
            </a:pPr>
            <a:r>
              <a:rPr lang="en"/>
              <a:t>The social diagram was created to help us </a:t>
            </a:r>
            <a:r>
              <a:rPr lang="en"/>
              <a:t>visualize</a:t>
            </a:r>
            <a:r>
              <a:rPr lang="en"/>
              <a:t> the concerns of each user and how all the users interact with each other. We were also able to identify barriers to usage.</a:t>
            </a:r>
            <a:endParaRPr/>
          </a:p>
          <a:p>
            <a:pPr indent="0" lvl="0" marL="0" rtl="0">
              <a:spcBef>
                <a:spcPts val="0"/>
              </a:spcBef>
              <a:spcAft>
                <a:spcPts val="0"/>
              </a:spcAft>
              <a:buNone/>
            </a:pP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These are the Hierarchical task inventory models. These models helped us map out all the possible tasks a user might want to perform.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is the proposed flow model. We showed the </a:t>
            </a:r>
            <a:r>
              <a:rPr lang="en"/>
              <a:t>initial</a:t>
            </a:r>
            <a:r>
              <a:rPr lang="en"/>
              <a:t> flow model earlier, which represents the system as it is now. This is how we envision the flow within our proposed system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t>The </a:t>
            </a:r>
            <a:r>
              <a:rPr i="1" lang="en" sz="1400"/>
              <a:t>Simplified Sckhaedgeuler</a:t>
            </a:r>
            <a:r>
              <a:rPr lang="en" sz="1400"/>
              <a:t> provides an all-around solution to room scheduling. From students to building managers our software adapts to fit each user’s needs:</a:t>
            </a:r>
            <a:endParaRPr sz="1400"/>
          </a:p>
          <a:p>
            <a:pPr indent="-317500" lvl="0" marL="457200" rtl="0">
              <a:lnSpc>
                <a:spcPct val="115000"/>
              </a:lnSpc>
              <a:spcBef>
                <a:spcPts val="0"/>
              </a:spcBef>
              <a:spcAft>
                <a:spcPts val="0"/>
              </a:spcAft>
              <a:buClr>
                <a:srgbClr val="000000"/>
              </a:buClr>
              <a:buSzPts val="1400"/>
              <a:buFont typeface="Arial"/>
              <a:buChar char="●"/>
            </a:pPr>
            <a:r>
              <a:rPr lang="en" sz="1400"/>
              <a:t>Experience a consistent and easy to use web interface.</a:t>
            </a:r>
            <a:endParaRPr sz="1400"/>
          </a:p>
          <a:p>
            <a:pPr indent="-317500" lvl="0" marL="457200" rtl="0">
              <a:lnSpc>
                <a:spcPct val="115000"/>
              </a:lnSpc>
              <a:spcBef>
                <a:spcPts val="0"/>
              </a:spcBef>
              <a:spcAft>
                <a:spcPts val="0"/>
              </a:spcAft>
              <a:buClr>
                <a:srgbClr val="000000"/>
              </a:buClr>
              <a:buSzPts val="1400"/>
              <a:buFont typeface="Arial"/>
              <a:buChar char="●"/>
            </a:pPr>
            <a:r>
              <a:rPr lang="en" sz="1400"/>
              <a:t>Finding a room for last minute study sessions is no longer a problem.</a:t>
            </a:r>
            <a:endParaRPr sz="1400"/>
          </a:p>
          <a:p>
            <a:pPr indent="-317500" lvl="0" marL="457200" rtl="0">
              <a:lnSpc>
                <a:spcPct val="115000"/>
              </a:lnSpc>
              <a:spcBef>
                <a:spcPts val="0"/>
              </a:spcBef>
              <a:spcAft>
                <a:spcPts val="0"/>
              </a:spcAft>
              <a:buClr>
                <a:srgbClr val="000000"/>
              </a:buClr>
              <a:buSzPts val="1400"/>
              <a:buFont typeface="Arial"/>
              <a:buChar char="●"/>
            </a:pPr>
            <a:r>
              <a:rPr lang="en" sz="1400"/>
              <a:t>Searching for the “right” room has been simplified, users can filter search results to find the room of their dreams.</a:t>
            </a:r>
            <a:endParaRPr sz="1400"/>
          </a:p>
          <a:p>
            <a:pPr indent="-317500" lvl="0" marL="457200" rtl="0">
              <a:lnSpc>
                <a:spcPct val="115000"/>
              </a:lnSpc>
              <a:spcBef>
                <a:spcPts val="0"/>
              </a:spcBef>
              <a:spcAft>
                <a:spcPts val="0"/>
              </a:spcAft>
              <a:buClr>
                <a:srgbClr val="000000"/>
              </a:buClr>
              <a:buSzPts val="1400"/>
              <a:buFont typeface="Arial"/>
              <a:buChar char="●"/>
            </a:pPr>
            <a:r>
              <a:rPr lang="en" sz="1400"/>
              <a:t>Academics take priority! No more getting kicked out of your reservation.</a:t>
            </a:r>
            <a:endParaRPr sz="1400"/>
          </a:p>
          <a:p>
            <a:pPr indent="-317500" lvl="0" marL="457200" rtl="0">
              <a:lnSpc>
                <a:spcPct val="115000"/>
              </a:lnSpc>
              <a:spcBef>
                <a:spcPts val="0"/>
              </a:spcBef>
              <a:spcAft>
                <a:spcPts val="0"/>
              </a:spcAft>
              <a:buClr>
                <a:srgbClr val="000000"/>
              </a:buClr>
              <a:buSzPts val="1400"/>
              <a:buFont typeface="Arial"/>
              <a:buChar char="●"/>
            </a:pPr>
            <a:r>
              <a:rPr lang="en" sz="1400"/>
              <a:t>Managers will maintain control of each building and receive up-to-date feedback about room issues from users.</a:t>
            </a:r>
            <a:endParaRPr sz="1400"/>
          </a:p>
          <a:p>
            <a:pPr indent="-317500" lvl="0" marL="457200" rtl="0">
              <a:lnSpc>
                <a:spcPct val="115000"/>
              </a:lnSpc>
              <a:spcBef>
                <a:spcPts val="0"/>
              </a:spcBef>
              <a:spcAft>
                <a:spcPts val="0"/>
              </a:spcAft>
              <a:buClr>
                <a:srgbClr val="000000"/>
              </a:buClr>
              <a:buSzPts val="1400"/>
              <a:buFont typeface="Arial"/>
              <a:buChar char="●"/>
            </a:pPr>
            <a:r>
              <a:rPr lang="en" sz="1400"/>
              <a:t>View and report issues with a room instantly.</a:t>
            </a:r>
            <a:endParaRPr sz="1400"/>
          </a:p>
          <a:p>
            <a:pPr indent="-317500" lvl="0" marL="457200" rtl="0">
              <a:lnSpc>
                <a:spcPct val="115000"/>
              </a:lnSpc>
              <a:spcBef>
                <a:spcPts val="0"/>
              </a:spcBef>
              <a:spcAft>
                <a:spcPts val="0"/>
              </a:spcAft>
              <a:buClr>
                <a:srgbClr val="000000"/>
              </a:buClr>
              <a:buSzPts val="1400"/>
              <a:buFont typeface="Arial"/>
              <a:buChar char="●"/>
            </a:pPr>
            <a:r>
              <a:rPr lang="en" sz="1400"/>
              <a:t>Never forget a meeting again! Sign up for notifications to receive reminders about your upcoming reservations and events to which you’ve been invited.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
              <a:t>The social diagram was created to help us visualize the concerns of each user and how all the users interact with each other. We were also able to identify barriers to usage, the barriers indicated any problems a user might run into while using our system.</a:t>
            </a:r>
            <a:endParaRPr/>
          </a:p>
          <a:p>
            <a:pPr indent="0" lvl="0" marL="0" rtl="0">
              <a:spcBef>
                <a:spcPts val="0"/>
              </a:spcBef>
              <a:spcAft>
                <a:spcPts val="0"/>
              </a:spcAft>
              <a:buNone/>
            </a:pP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began the design phase with ideation and sketching. We met as a group and threw all our ideas up on the whiteboards. At this point all ideas were acceptable, no matter how far-out or strange they were.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then began sketching, this helped us visualize and start narrowing down our scope.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also created some storyboards to help us gain insight into how the users might be using our software.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For this process, we met together as a team and discussed what we felt would be relevant for this part in the process.</a:t>
            </a:r>
            <a:endParaRPr sz="18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This required our team to look back at previous steps and make decisions for our prototype as a result.</a:t>
            </a:r>
            <a:endParaRPr sz="18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t/>
            </a:r>
            <a:endParaRPr sz="1800">
              <a:solidFill>
                <a:schemeClr val="dk2"/>
              </a:solidFill>
              <a:latin typeface="Proxima Nova"/>
              <a:ea typeface="Proxima Nova"/>
              <a:cs typeface="Proxima Nova"/>
              <a:sym typeface="Proxima Nova"/>
            </a:endParaRPr>
          </a:p>
          <a:p>
            <a:pPr indent="-342900" lvl="0" marL="457200" rtl="0">
              <a:lnSpc>
                <a:spcPct val="115000"/>
              </a:lnSpc>
              <a:spcBef>
                <a:spcPts val="160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Workflows &amp; Whiteboard</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System User</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Building Manager</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System Administrator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System User</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Reserving a Room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Building Manager</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Resolve conflicting reservations &amp; room feedback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System Administrator</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Create a Outside Business Reservation that overrides an existing reservation</a:t>
            </a:r>
            <a:endParaRPr sz="14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System User Prototype - Balsamiq</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To begin our project, we first had to formally identify the system we were trying to replace. In this case, the room scheduling system.</a:t>
            </a:r>
            <a:endParaRPr sz="18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After we had this rough idea of our project’s scope, it was time to come up with a name.</a:t>
            </a:r>
            <a:endParaRPr sz="18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The Simplified Sckhaedgeuler may look like a contradiction. To us, it represents taking something extremely complex and nuanced, and presenting it to the user in a way that is simple, and easy to understand.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System User Prototype - Balsamiq</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System User Prototype - Balsamiq</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System User Prototype - Leedan’s Website</a:t>
            </a:r>
            <a:endParaRPr sz="18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u="sng">
                <a:solidFill>
                  <a:schemeClr val="accent5"/>
                </a:solidFill>
                <a:latin typeface="Proxima Nova"/>
                <a:ea typeface="Proxima Nova"/>
                <a:cs typeface="Proxima Nova"/>
                <a:sym typeface="Proxima Nova"/>
                <a:hlinkClick r:id="rId2"/>
              </a:rPr>
              <a:t>http://www.ljdemosites.x10host.com/SS/</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Building Manager Dashboard &amp; Difference </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Building Manager Dashboard &amp; Difference </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System Administrator Dashboard &amp; Difference</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System Administrator Dashboard &amp; Difference</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Pilot Testing</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Senario 1</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System User - Create a Reservation</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Senario 2</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Option 1</a:t>
            </a:r>
            <a:endParaRPr sz="1400">
              <a:solidFill>
                <a:schemeClr val="dk2"/>
              </a:solidFill>
              <a:latin typeface="Proxima Nova"/>
              <a:ea typeface="Proxima Nova"/>
              <a:cs typeface="Proxima Nova"/>
              <a:sym typeface="Proxima Nova"/>
            </a:endParaRPr>
          </a:p>
          <a:p>
            <a:pPr indent="-317500" lvl="3" marL="18288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Building Manager - Resolve Override</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Option 2</a:t>
            </a:r>
            <a:endParaRPr sz="1400">
              <a:solidFill>
                <a:schemeClr val="dk2"/>
              </a:solidFill>
              <a:latin typeface="Proxima Nova"/>
              <a:ea typeface="Proxima Nova"/>
              <a:cs typeface="Proxima Nova"/>
              <a:sym typeface="Proxima Nova"/>
            </a:endParaRPr>
          </a:p>
          <a:p>
            <a:pPr indent="-317500" lvl="3" marL="18288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Building Manager - Resolve Room/Reservation Feedback</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Senario 3</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System Administrator - Outside Business Reservation</a:t>
            </a:r>
            <a:endParaRPr sz="14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Pilot Testing Results</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Senario 1</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Confused on where to create new reservation</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Invite Field - what is it?</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Senario 2</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Resolve Conflict Button - what does it do? Does that finalize the process?</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Senario 3</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We were missing key points in the wireframe prototype</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Initial workflow was confusing</a:t>
            </a:r>
            <a:endParaRPr sz="14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In order to justify our project, we found several aspects of the current system we believed needed improvement. We narrowed these down to 4 principal issues.</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Accessibility (where to find them, who do I talk to?)</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Immediacy (other responsibilities, timeing)</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Time Required </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Consistency (across campus, and views)</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Bias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Our Inspection Process</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Determining of usability of our prototype(s)</a:t>
            </a:r>
            <a:endParaRPr sz="14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Script</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Initial Questions</a:t>
            </a:r>
            <a:endParaRPr sz="14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Tasks</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Same Three Tasks as the Pilot Test (with the exception of resolving a room feeback)</a:t>
            </a:r>
            <a:endParaRPr sz="14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Feedback During Evaluation</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Camera</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Audio</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Screen Recording</a:t>
            </a:r>
            <a:endParaRPr sz="14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Survey</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Script</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a:t>
            </a:r>
            <a:r>
              <a:rPr lang="en"/>
              <a:t>Hi, ___________. My name is ___________, and I’m going to be walking you through this session today. Before we begin, I have some information for you, and I’m going to read it to make sure that I cover everything. “</a:t>
            </a:r>
            <a:endParaRPr/>
          </a:p>
          <a:p>
            <a:pPr indent="-298450" lvl="1" marL="914400" rtl="0">
              <a:lnSpc>
                <a:spcPct val="115000"/>
              </a:lnSpc>
              <a:spcBef>
                <a:spcPts val="0"/>
              </a:spcBef>
              <a:spcAft>
                <a:spcPts val="0"/>
              </a:spcAft>
              <a:buClr>
                <a:srgbClr val="000000"/>
              </a:buClr>
              <a:buSzPts val="1100"/>
              <a:buFont typeface="Arial"/>
              <a:buChar char="○"/>
            </a:pPr>
            <a:r>
              <a:rPr lang="en"/>
              <a:t>Questions:</a:t>
            </a:r>
            <a:endParaRPr/>
          </a:p>
          <a:p>
            <a:pPr indent="-298450" lvl="2" marL="1371600" rtl="0">
              <a:lnSpc>
                <a:spcPct val="115000"/>
              </a:lnSpc>
              <a:spcBef>
                <a:spcPts val="0"/>
              </a:spcBef>
              <a:spcAft>
                <a:spcPts val="0"/>
              </a:spcAft>
              <a:buClr>
                <a:srgbClr val="000000"/>
              </a:buClr>
              <a:buSzPts val="1100"/>
              <a:buFont typeface="Arial"/>
              <a:buChar char="■"/>
            </a:pPr>
            <a:r>
              <a:rPr lang="en"/>
              <a:t>First, what’s your occupation? What do you do all day? </a:t>
            </a:r>
            <a:endParaRPr/>
          </a:p>
          <a:p>
            <a:pPr indent="-298450" lvl="2" marL="1371600" rtl="0">
              <a:lnSpc>
                <a:spcPct val="115000"/>
              </a:lnSpc>
              <a:spcBef>
                <a:spcPts val="0"/>
              </a:spcBef>
              <a:spcAft>
                <a:spcPts val="0"/>
              </a:spcAft>
              <a:buClr>
                <a:srgbClr val="000000"/>
              </a:buClr>
              <a:buSzPts val="1100"/>
              <a:buFont typeface="Arial"/>
              <a:buChar char="■"/>
            </a:pPr>
            <a:r>
              <a:rPr lang="en"/>
              <a:t>Now, roughly how many hours a week altogether—just a ballpark estimate— would you say you spend using the Internet, including Web browsing and email, at work and at home? </a:t>
            </a:r>
            <a:endParaRPr/>
          </a:p>
          <a:p>
            <a:pPr indent="-298450" lvl="2" marL="1371600" rtl="0">
              <a:lnSpc>
                <a:spcPct val="115000"/>
              </a:lnSpc>
              <a:spcBef>
                <a:spcPts val="0"/>
              </a:spcBef>
              <a:spcAft>
                <a:spcPts val="0"/>
              </a:spcAft>
              <a:buClr>
                <a:srgbClr val="000000"/>
              </a:buClr>
              <a:buSzPts val="1100"/>
              <a:buFont typeface="Arial"/>
              <a:buChar char="■"/>
            </a:pPr>
            <a:r>
              <a:rPr lang="en"/>
              <a:t>And what’s the split between email and browsing—a rough percentage? </a:t>
            </a:r>
            <a:endParaRPr/>
          </a:p>
          <a:p>
            <a:pPr indent="-298450" lvl="2" marL="1371600" rtl="0">
              <a:lnSpc>
                <a:spcPct val="115000"/>
              </a:lnSpc>
              <a:spcBef>
                <a:spcPts val="0"/>
              </a:spcBef>
              <a:spcAft>
                <a:spcPts val="0"/>
              </a:spcAft>
              <a:buClr>
                <a:srgbClr val="000000"/>
              </a:buClr>
              <a:buSzPts val="1100"/>
              <a:buFont typeface="Arial"/>
              <a:buChar char="■"/>
            </a:pPr>
            <a:r>
              <a:rPr lang="en"/>
              <a:t>What kinds of sites are you looking at when you browse the Web? </a:t>
            </a:r>
            <a:endParaRPr/>
          </a:p>
          <a:p>
            <a:pPr indent="-298450" lvl="2" marL="1371600" rtl="0">
              <a:lnSpc>
                <a:spcPct val="115000"/>
              </a:lnSpc>
              <a:spcBef>
                <a:spcPts val="0"/>
              </a:spcBef>
              <a:spcAft>
                <a:spcPts val="0"/>
              </a:spcAft>
              <a:buClr>
                <a:srgbClr val="000000"/>
              </a:buClr>
              <a:buSzPts val="1100"/>
              <a:buFont typeface="Arial"/>
              <a:buChar char="■"/>
            </a:pPr>
            <a:r>
              <a:rPr lang="en"/>
              <a:t>Do you have any favorite Web sites? </a:t>
            </a:r>
            <a:endParaRPr/>
          </a:p>
          <a:p>
            <a:pPr indent="-298450" lvl="2" marL="1371600" rtl="0">
              <a:lnSpc>
                <a:spcPct val="115000"/>
              </a:lnSpc>
              <a:spcBef>
                <a:spcPts val="0"/>
              </a:spcBef>
              <a:spcAft>
                <a:spcPts val="0"/>
              </a:spcAft>
              <a:buClr>
                <a:srgbClr val="000000"/>
              </a:buClr>
              <a:buSzPts val="1100"/>
              <a:buFont typeface="Arial"/>
              <a:buChar char="■"/>
            </a:pPr>
            <a:r>
              <a:rPr lang="en"/>
              <a:t>OK, great. We’re done with the questions, and we can start looking at things.  </a:t>
            </a:r>
            <a:endParaRPr/>
          </a:p>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b="1" lang="en" sz="1800">
                <a:solidFill>
                  <a:schemeClr val="dk2"/>
                </a:solidFill>
                <a:latin typeface="Proxima Nova"/>
                <a:ea typeface="Proxima Nova"/>
                <a:cs typeface="Proxima Nova"/>
                <a:sym typeface="Proxima Nova"/>
              </a:rPr>
              <a:t>Our Tasks</a:t>
            </a:r>
            <a:endParaRPr b="1" sz="1800">
              <a:solidFill>
                <a:schemeClr val="dk2"/>
              </a:solidFill>
              <a:latin typeface="Proxima Nova"/>
              <a:ea typeface="Proxima Nova"/>
              <a:cs typeface="Proxima Nova"/>
              <a:sym typeface="Proxima Nova"/>
            </a:endParaRPr>
          </a:p>
          <a:p>
            <a:pPr indent="-285750" lvl="1" marL="914400" rtl="0">
              <a:spcBef>
                <a:spcPts val="1800"/>
              </a:spcBef>
              <a:spcAft>
                <a:spcPts val="0"/>
              </a:spcAft>
              <a:buClr>
                <a:schemeClr val="dk2"/>
              </a:buClr>
              <a:buSzPts val="900"/>
              <a:buFont typeface="Proxima Nova"/>
              <a:buChar char="○"/>
            </a:pPr>
            <a:r>
              <a:rPr lang="en" sz="900"/>
              <a:t>Student Task		</a:t>
            </a:r>
            <a:endParaRPr sz="900"/>
          </a:p>
          <a:p>
            <a:pPr indent="-285750" lvl="2" marL="1371600" rtl="0">
              <a:spcBef>
                <a:spcPts val="600"/>
              </a:spcBef>
              <a:spcAft>
                <a:spcPts val="0"/>
              </a:spcAft>
              <a:buClr>
                <a:schemeClr val="dk2"/>
              </a:buClr>
              <a:buSzPts val="900"/>
              <a:buFont typeface="Proxima Nova"/>
              <a:buChar char="■"/>
            </a:pPr>
            <a:r>
              <a:rPr lang="en" sz="900"/>
              <a:t>You are a Snow College student who was just assigned a group project. You are given the task of reserving a study room in the library. Your group wants to meet Nov 21 at 3:30 pm. There are 5 of you in the group, so you need to find a room with at least 5 chairs, they also want a TV or projector in the room. You will also need to send invites to your group mates.</a:t>
            </a:r>
            <a:endParaRPr sz="900"/>
          </a:p>
          <a:p>
            <a:pPr indent="-285750" lvl="1" marL="914400" rtl="0">
              <a:spcBef>
                <a:spcPts val="1800"/>
              </a:spcBef>
              <a:spcAft>
                <a:spcPts val="0"/>
              </a:spcAft>
              <a:buClr>
                <a:schemeClr val="dk2"/>
              </a:buClr>
              <a:buSzPts val="900"/>
              <a:buFont typeface="Proxima Nova"/>
              <a:buChar char="○"/>
            </a:pPr>
            <a:r>
              <a:rPr lang="en" sz="900"/>
              <a:t>Manager Task</a:t>
            </a:r>
            <a:endParaRPr sz="900"/>
          </a:p>
          <a:p>
            <a:pPr indent="-285750" lvl="2" marL="1371600" rtl="0">
              <a:spcBef>
                <a:spcPts val="600"/>
              </a:spcBef>
              <a:spcAft>
                <a:spcPts val="0"/>
              </a:spcAft>
              <a:buClr>
                <a:schemeClr val="dk2"/>
              </a:buClr>
              <a:buSzPts val="900"/>
              <a:buFont typeface="Proxima Nova"/>
              <a:buChar char="■"/>
            </a:pPr>
            <a:r>
              <a:rPr lang="en" sz="900"/>
              <a:t>You are a building manager for a college. Part of your responsibilities include handling requests students have submitted to override an existing reservation. Today we need you to resolve one of these conflicting requests. Academic meetings are given priority over extracurricular activities.</a:t>
            </a:r>
            <a:endParaRPr sz="900"/>
          </a:p>
          <a:p>
            <a:pPr indent="-285750" lvl="1" marL="914400" rtl="0">
              <a:spcBef>
                <a:spcPts val="1800"/>
              </a:spcBef>
              <a:spcAft>
                <a:spcPts val="0"/>
              </a:spcAft>
              <a:buClr>
                <a:schemeClr val="dk2"/>
              </a:buClr>
              <a:buSzPts val="900"/>
              <a:buFont typeface="Proxima Nova"/>
              <a:buChar char="○"/>
            </a:pPr>
            <a:r>
              <a:rPr lang="en" sz="900"/>
              <a:t>System Admin Task</a:t>
            </a:r>
            <a:endParaRPr sz="900"/>
          </a:p>
          <a:p>
            <a:pPr indent="-285750" lvl="1" marL="1371600" rtl="0">
              <a:spcBef>
                <a:spcPts val="1000"/>
              </a:spcBef>
              <a:spcAft>
                <a:spcPts val="0"/>
              </a:spcAft>
              <a:buClr>
                <a:schemeClr val="dk2"/>
              </a:buClr>
              <a:buSzPts val="900"/>
              <a:buFont typeface="Proxima Nova"/>
              <a:buChar char="○"/>
            </a:pPr>
            <a:r>
              <a:rPr lang="en" sz="900"/>
              <a:t>You are the system administrator for a college. Part of your responsibilities include handling reservations by outside businesses. Today we need you to make a reservation for one of these outside businesses. The business has requested a room to seat at least 20 people, and has a projector. They will have their one hour meeting at 6:00 pm on December 4th. They are paying for the room, so they have priority over any existing reservations.</a:t>
            </a:r>
            <a:endParaRPr sz="900"/>
          </a:p>
          <a:p>
            <a:pPr indent="0" lvl="0" marL="914400" rtl="0">
              <a:lnSpc>
                <a:spcPct val="115000"/>
              </a:lnSpc>
              <a:spcBef>
                <a:spcPts val="1000"/>
              </a:spcBef>
              <a:spcAft>
                <a:spcPts val="0"/>
              </a:spcAft>
              <a:buNone/>
            </a:pPr>
            <a:r>
              <a:t/>
            </a:r>
            <a:endParaRPr sz="9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Survey</a:t>
            </a:r>
            <a:endParaRPr sz="18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Found UX Problems</a:t>
            </a:r>
            <a:endParaRPr sz="18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Cost-Importance Analysis</a:t>
            </a:r>
            <a:endParaRPr sz="1800">
              <a:solidFill>
                <a:schemeClr val="dk2"/>
              </a:solidFill>
              <a:latin typeface="Proxima Nova"/>
              <a:ea typeface="Proxima Nova"/>
              <a:cs typeface="Proxima Nova"/>
              <a:sym typeface="Proxima Nova"/>
            </a:endParaRPr>
          </a:p>
          <a:p>
            <a:pPr indent="0" lvl="0" marL="0" rtl="0">
              <a:lnSpc>
                <a:spcPct val="115000"/>
              </a:lnSpc>
              <a:spcBef>
                <a:spcPts val="1600"/>
              </a:spcBef>
              <a:spcAft>
                <a:spcPts val="0"/>
              </a:spcAft>
              <a:buNone/>
            </a:pPr>
            <a:r>
              <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Cost-Importance Analysis</a:t>
            </a:r>
            <a:endParaRPr sz="18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t/>
            </a:r>
            <a:endParaRPr sz="18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Tailoring Our Scope (again)</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Didn’t include anything outside our personas</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3 tasks</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Didn’t include business users</a:t>
            </a:r>
            <a:endParaRPr sz="14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What Worked and What Didn’t</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Camera</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Screen Recording</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Talking out loud</a:t>
            </a:r>
            <a:endParaRPr sz="14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What We Learned</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Not all of our ideas are what the users want</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Be willing to change ideas</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Level of importance</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Is what the user wants feasible?</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Everyone uses our product differently</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Need for iteration</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Cost! We can’t do everything.</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Each step in the process is crucial - you can’t skip ahead</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Interviews are important - we need to stay on correct topic</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Various models take time - make sure to take time to create them</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Other thoughts</a:t>
            </a:r>
            <a:endParaRPr sz="1400">
              <a:solidFill>
                <a:schemeClr val="dk2"/>
              </a:solidFill>
              <a:latin typeface="Proxima Nova"/>
              <a:ea typeface="Proxima Nova"/>
              <a:cs typeface="Proxima Nova"/>
              <a:sym typeface="Proxima Nova"/>
            </a:endParaRPr>
          </a:p>
          <a:p>
            <a:pPr indent="0" lvl="0" marL="0" rtl="0">
              <a:spcBef>
                <a:spcPts val="160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We then attempted to identify the types of individuals who use the scheduling system. We were left with the following:</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Room Schedulers</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Students</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Faculty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From this list of user types, we planned and made appointments to meet with individuals from each of these categories.</a:t>
            </a:r>
            <a:endParaRPr sz="18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Room Schedulers</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Margie Anderson</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Michael Lewellen</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Faculty</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Heber Allen</a:t>
            </a:r>
            <a:endParaRPr sz="14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Students</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Ty Bayn</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Nathan Hebert</a:t>
            </a:r>
            <a:endParaRPr sz="1400">
              <a:solidFill>
                <a:schemeClr val="dk2"/>
              </a:solidFill>
              <a:latin typeface="Proxima Nova"/>
              <a:ea typeface="Proxima Nova"/>
              <a:cs typeface="Proxima Nova"/>
              <a:sym typeface="Proxima Nova"/>
            </a:endParaRPr>
          </a:p>
          <a:p>
            <a:pPr indent="-317500" lvl="2" marL="13716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 Ammon Riley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Throughout our interviews and workshops, we recorded all that was said, and took many notes. From this we were able to complete our User-Centered Business Canvas.</a:t>
            </a:r>
            <a:endParaRPr sz="1800">
              <a:solidFill>
                <a:schemeClr val="dk2"/>
              </a:solidFill>
              <a:latin typeface="Proxima Nova"/>
              <a:ea typeface="Proxima Nova"/>
              <a:cs typeface="Proxima Nova"/>
              <a:sym typeface="Proxima Nova"/>
            </a:endParaRPr>
          </a:p>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The notes and data gathered from these meetings also were used extensively in the construction of our Work-Activity Affinity Diagram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The User-Centered Business Canvas</a:t>
            </a:r>
            <a:endParaRPr sz="1800">
              <a:solidFill>
                <a:schemeClr val="dk2"/>
              </a:solidFill>
              <a:latin typeface="Proxima Nova"/>
              <a:ea typeface="Proxima Nova"/>
              <a:cs typeface="Proxima Nova"/>
              <a:sym typeface="Proxima Nova"/>
            </a:endParaRPr>
          </a:p>
          <a:p>
            <a:pPr indent="-342900" lvl="1" marL="9144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User Needs</a:t>
            </a:r>
            <a:endParaRPr sz="1800">
              <a:solidFill>
                <a:schemeClr val="dk2"/>
              </a:solidFill>
              <a:latin typeface="Proxima Nova"/>
              <a:ea typeface="Proxima Nova"/>
              <a:cs typeface="Proxima Nova"/>
              <a:sym typeface="Proxima Nova"/>
            </a:endParaRPr>
          </a:p>
          <a:p>
            <a:pPr indent="-342900" lvl="1" marL="9144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Existing solutions</a:t>
            </a:r>
            <a:endParaRPr sz="1800">
              <a:solidFill>
                <a:schemeClr val="dk2"/>
              </a:solidFill>
              <a:latin typeface="Proxima Nova"/>
              <a:ea typeface="Proxima Nova"/>
              <a:cs typeface="Proxima Nova"/>
              <a:sym typeface="Proxima Nova"/>
            </a:endParaRPr>
          </a:p>
          <a:p>
            <a:pPr indent="-342900" lvl="1" marL="9144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User goals</a:t>
            </a:r>
            <a:endParaRPr sz="1800">
              <a:solidFill>
                <a:schemeClr val="dk2"/>
              </a:solidFill>
              <a:latin typeface="Proxima Nova"/>
              <a:ea typeface="Proxima Nova"/>
              <a:cs typeface="Proxima Nova"/>
              <a:sym typeface="Proxima Nova"/>
            </a:endParaRPr>
          </a:p>
          <a:p>
            <a:pPr indent="-342900" lvl="1" marL="9144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User Fears</a:t>
            </a:r>
            <a:endParaRPr sz="1800">
              <a:solidFill>
                <a:schemeClr val="dk2"/>
              </a:solidFill>
              <a:latin typeface="Proxima Nova"/>
              <a:ea typeface="Proxima Nova"/>
              <a:cs typeface="Proxima Nova"/>
              <a:sym typeface="Proxima Nova"/>
            </a:endParaRPr>
          </a:p>
          <a:p>
            <a:pPr indent="-342900" lvl="1" marL="914400" rtl="0">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Our value</a:t>
            </a:r>
            <a:endParaRPr sz="1800">
              <a:solidFill>
                <a:schemeClr val="dk2"/>
              </a:solidFill>
              <a:latin typeface="Proxima Nova"/>
              <a:ea typeface="Proxima Nova"/>
              <a:cs typeface="Proxima Nova"/>
              <a:sym typeface="Proxima No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19100" lvl="0" marL="457200" rtl="0">
              <a:lnSpc>
                <a:spcPct val="115000"/>
              </a:lnSpc>
              <a:spcBef>
                <a:spcPts val="0"/>
              </a:spcBef>
              <a:spcAft>
                <a:spcPts val="0"/>
              </a:spcAft>
              <a:buClr>
                <a:schemeClr val="dk2"/>
              </a:buClr>
              <a:buSzPts val="3000"/>
              <a:buFont typeface="Proxima Nova"/>
              <a:buChar char="●"/>
            </a:pPr>
            <a:r>
              <a:rPr lang="en" sz="3000">
                <a:solidFill>
                  <a:schemeClr val="dk2"/>
                </a:solidFill>
                <a:latin typeface="Proxima Nova"/>
                <a:ea typeface="Proxima Nova"/>
                <a:cs typeface="Proxima Nova"/>
                <a:sym typeface="Proxima Nova"/>
              </a:rPr>
              <a:t>LESSON LEARNED</a:t>
            </a:r>
            <a:endParaRPr sz="3000">
              <a:solidFill>
                <a:schemeClr val="dk2"/>
              </a:solidFill>
              <a:latin typeface="Proxima Nova"/>
              <a:ea typeface="Proxima Nova"/>
              <a:cs typeface="Proxima Nova"/>
              <a:sym typeface="Proxima Nova"/>
            </a:endParaRPr>
          </a:p>
          <a:p>
            <a:pPr indent="-317500" lvl="1" marL="914400" rtl="0">
              <a:lnSpc>
                <a:spcPct val="115000"/>
              </a:lnSpc>
              <a:spcBef>
                <a:spcPts val="0"/>
              </a:spcBef>
              <a:spcAft>
                <a:spcPts val="0"/>
              </a:spcAft>
              <a:buClr>
                <a:schemeClr val="dk2"/>
              </a:buClr>
              <a:buSzPts val="1400"/>
              <a:buFont typeface="Proxima Nova"/>
              <a:buChar char="○"/>
            </a:pPr>
            <a:r>
              <a:rPr lang="en" sz="1400">
                <a:solidFill>
                  <a:schemeClr val="dk2"/>
                </a:solidFill>
                <a:latin typeface="Proxima Nova"/>
                <a:ea typeface="Proxima Nova"/>
                <a:cs typeface="Proxima Nova"/>
                <a:sym typeface="Proxima Nova"/>
              </a:rPr>
              <a:t>Over the course of this activity, one of the most difficult, and most valuable things we had to do was put aside our preconceived ideas for the solution, and focus on what the users had told us was important to them.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Shape 11"/>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Shape 47"/>
          <p:cNvSpPr txBox="1"/>
          <p:nvPr>
            <p:ph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p:txBody>
      </p:sp>
      <p:sp>
        <p:nvSpPr>
          <p:cNvPr id="48" name="Shape 48"/>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Shape 3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Shape 40"/>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alexthayn.com/hti.html" TargetMode="External"/><Relationship Id="rId4" Type="http://schemas.openxmlformats.org/officeDocument/2006/relationships/hyperlink" Target="http://alexthayn.com/flowmodel.html" TargetMode="External"/><Relationship Id="rId5" Type="http://schemas.openxmlformats.org/officeDocument/2006/relationships/hyperlink" Target="http://alexthayn.com/socialdiagram.html" TargetMode="External"/><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4.jpg"/><Relationship Id="rId5"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ljdemosites.x10host.com/SS/" TargetMode="External"/><Relationship Id="rId4" Type="http://schemas.openxmlformats.org/officeDocument/2006/relationships/image" Target="../media/image4.png"/><Relationship Id="rId5"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Simplified Sckhaedgeuler (SS)</a:t>
            </a:r>
            <a:endParaRPr/>
          </a:p>
        </p:txBody>
      </p:sp>
      <p:sp>
        <p:nvSpPr>
          <p:cNvPr id="57" name="Shape 57"/>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Software Design Project by:</a:t>
            </a:r>
            <a:endParaRPr/>
          </a:p>
          <a:p>
            <a:pPr indent="0" lvl="0" marL="0">
              <a:spcBef>
                <a:spcPts val="0"/>
              </a:spcBef>
              <a:spcAft>
                <a:spcPts val="0"/>
              </a:spcAft>
              <a:buNone/>
            </a:pPr>
            <a:r>
              <a:t/>
            </a:r>
            <a:endParaRPr/>
          </a:p>
          <a:p>
            <a:pPr indent="0" lvl="0" marL="0">
              <a:spcBef>
                <a:spcPts val="0"/>
              </a:spcBef>
              <a:spcAft>
                <a:spcPts val="0"/>
              </a:spcAft>
              <a:buNone/>
            </a:pPr>
            <a:r>
              <a:rPr lang="en"/>
              <a:t>Alex Thayn, Leedan Johnson, Jackson Porter</a:t>
            </a:r>
            <a:endParaRPr/>
          </a:p>
        </p:txBody>
      </p:sp>
      <p:pic>
        <p:nvPicPr>
          <p:cNvPr id="58" name="Shape 58"/>
          <p:cNvPicPr preferRelativeResize="0"/>
          <p:nvPr/>
        </p:nvPicPr>
        <p:blipFill>
          <a:blip r:embed="rId3">
            <a:alphaModFix/>
          </a:blip>
          <a:stretch>
            <a:fillRect/>
          </a:stretch>
        </p:blipFill>
        <p:spPr>
          <a:xfrm>
            <a:off x="0" y="0"/>
            <a:ext cx="1399975" cy="1399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 Contextual Inquiry &amp; Analysis</a:t>
            </a:r>
            <a:endParaRPr/>
          </a:p>
        </p:txBody>
      </p:sp>
      <p:pic>
        <p:nvPicPr>
          <p:cNvPr id="121" name="Shape 121"/>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22" name="Shape 122"/>
          <p:cNvPicPr preferRelativeResize="0"/>
          <p:nvPr/>
        </p:nvPicPr>
        <p:blipFill>
          <a:blip r:embed="rId4">
            <a:alphaModFix/>
          </a:blip>
          <a:stretch>
            <a:fillRect/>
          </a:stretch>
        </p:blipFill>
        <p:spPr>
          <a:xfrm>
            <a:off x="3676475" y="1118900"/>
            <a:ext cx="4377452" cy="3652876"/>
          </a:xfrm>
          <a:prstGeom prst="rect">
            <a:avLst/>
          </a:prstGeom>
          <a:noFill/>
          <a:ln>
            <a:noFill/>
          </a:ln>
        </p:spPr>
      </p:pic>
      <p:sp>
        <p:nvSpPr>
          <p:cNvPr id="123" name="Shape 123"/>
          <p:cNvSpPr txBox="1"/>
          <p:nvPr>
            <p:ph idx="1" type="body"/>
          </p:nvPr>
        </p:nvSpPr>
        <p:spPr>
          <a:xfrm>
            <a:off x="311700" y="1197475"/>
            <a:ext cx="30804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The construction of our WAAD (Work-Activity Affinity Diagram) was no small effort, but the insight it offered was invaluable.</a:t>
            </a:r>
            <a:endParaRPr/>
          </a:p>
          <a:p>
            <a:pPr indent="0" lvl="0" marL="0" rtl="0">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 Contextual Inquiry &amp; Analysis</a:t>
            </a:r>
            <a:endParaRPr/>
          </a:p>
        </p:txBody>
      </p:sp>
      <p:sp>
        <p:nvSpPr>
          <p:cNvPr id="129" name="Shape 129"/>
          <p:cNvSpPr txBox="1"/>
          <p:nvPr>
            <p:ph idx="1" type="body"/>
          </p:nvPr>
        </p:nvSpPr>
        <p:spPr>
          <a:xfrm>
            <a:off x="311700" y="1197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After having met with these system users, we defined each of the work roles in the existing system</a:t>
            </a:r>
            <a:r>
              <a:rPr lang="en"/>
              <a:t>.</a:t>
            </a:r>
            <a:endParaRPr/>
          </a:p>
          <a:p>
            <a:pPr indent="-342900" lvl="0" marL="457200" rtl="0">
              <a:spcBef>
                <a:spcPts val="0"/>
              </a:spcBef>
              <a:spcAft>
                <a:spcPts val="0"/>
              </a:spcAft>
              <a:buSzPts val="1800"/>
              <a:buChar char="●"/>
            </a:pPr>
            <a:r>
              <a:rPr lang="en"/>
              <a:t>User Roles</a:t>
            </a:r>
            <a:endParaRPr/>
          </a:p>
          <a:p>
            <a:pPr indent="-317500" lvl="1" marL="914400" rtl="0">
              <a:spcBef>
                <a:spcPts val="0"/>
              </a:spcBef>
              <a:spcAft>
                <a:spcPts val="0"/>
              </a:spcAft>
              <a:buSzPts val="1400"/>
              <a:buChar char="○"/>
            </a:pPr>
            <a:r>
              <a:rPr lang="en"/>
              <a:t>Registrar</a:t>
            </a:r>
            <a:endParaRPr/>
          </a:p>
          <a:p>
            <a:pPr indent="-317500" lvl="1" marL="914400" rtl="0">
              <a:spcBef>
                <a:spcPts val="0"/>
              </a:spcBef>
              <a:spcAft>
                <a:spcPts val="0"/>
              </a:spcAft>
              <a:buSzPts val="1400"/>
              <a:buChar char="○"/>
            </a:pPr>
            <a:r>
              <a:rPr lang="en"/>
              <a:t>Student</a:t>
            </a:r>
            <a:endParaRPr/>
          </a:p>
          <a:p>
            <a:pPr indent="-317500" lvl="1" marL="914400" rtl="0">
              <a:spcBef>
                <a:spcPts val="0"/>
              </a:spcBef>
              <a:spcAft>
                <a:spcPts val="0"/>
              </a:spcAft>
              <a:buSzPts val="1400"/>
              <a:buChar char="○"/>
            </a:pPr>
            <a:r>
              <a:rPr lang="en"/>
              <a:t>Faculty</a:t>
            </a:r>
            <a:endParaRPr/>
          </a:p>
          <a:p>
            <a:pPr indent="-317500" lvl="1" marL="914400" rtl="0">
              <a:spcBef>
                <a:spcPts val="0"/>
              </a:spcBef>
              <a:spcAft>
                <a:spcPts val="0"/>
              </a:spcAft>
              <a:buSzPts val="1400"/>
              <a:buChar char="○"/>
            </a:pPr>
            <a:r>
              <a:rPr lang="en"/>
              <a:t>Building/Dept Manager</a:t>
            </a:r>
            <a:endParaRPr/>
          </a:p>
          <a:p>
            <a:pPr indent="-317500" lvl="1" marL="914400" rtl="0">
              <a:spcBef>
                <a:spcPts val="0"/>
              </a:spcBef>
              <a:spcAft>
                <a:spcPts val="0"/>
              </a:spcAft>
              <a:buSzPts val="1400"/>
              <a:buChar char="○"/>
            </a:pPr>
            <a:r>
              <a:rPr lang="en"/>
              <a:t>Outside Entities</a:t>
            </a:r>
            <a:endParaRPr/>
          </a:p>
          <a:p>
            <a:pPr indent="-342900" lvl="0" marL="457200" rtl="0">
              <a:spcBef>
                <a:spcPts val="0"/>
              </a:spcBef>
              <a:spcAft>
                <a:spcPts val="0"/>
              </a:spcAft>
              <a:buSzPts val="1800"/>
              <a:buChar char="●"/>
            </a:pPr>
            <a:r>
              <a:rPr lang="en"/>
              <a:t>Machine Roles</a:t>
            </a:r>
            <a:endParaRPr/>
          </a:p>
          <a:p>
            <a:pPr indent="-317500" lvl="1" marL="914400" rtl="0">
              <a:spcBef>
                <a:spcPts val="0"/>
              </a:spcBef>
              <a:spcAft>
                <a:spcPts val="0"/>
              </a:spcAft>
              <a:buSzPts val="1400"/>
              <a:buChar char="○"/>
            </a:pPr>
            <a:r>
              <a:rPr lang="en"/>
              <a:t>Database</a:t>
            </a:r>
            <a:endParaRPr/>
          </a:p>
        </p:txBody>
      </p:sp>
      <p:pic>
        <p:nvPicPr>
          <p:cNvPr id="130" name="Shape 130"/>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 Contextual Inquiry &amp; Analysis</a:t>
            </a:r>
            <a:endParaRPr/>
          </a:p>
        </p:txBody>
      </p:sp>
      <p:pic>
        <p:nvPicPr>
          <p:cNvPr id="136" name="Shape 136"/>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37" name="Shape 137"/>
          <p:cNvPicPr preferRelativeResize="0"/>
          <p:nvPr/>
        </p:nvPicPr>
        <p:blipFill>
          <a:blip r:embed="rId4">
            <a:alphaModFix/>
          </a:blip>
          <a:stretch>
            <a:fillRect/>
          </a:stretch>
        </p:blipFill>
        <p:spPr>
          <a:xfrm>
            <a:off x="2956188" y="1077700"/>
            <a:ext cx="4987720" cy="3820975"/>
          </a:xfrm>
          <a:prstGeom prst="rect">
            <a:avLst/>
          </a:prstGeom>
          <a:noFill/>
          <a:ln>
            <a:noFill/>
          </a:ln>
        </p:spPr>
      </p:pic>
      <p:sp>
        <p:nvSpPr>
          <p:cNvPr id="138" name="Shape 138"/>
          <p:cNvSpPr txBox="1"/>
          <p:nvPr>
            <p:ph idx="1" type="body"/>
          </p:nvPr>
        </p:nvSpPr>
        <p:spPr>
          <a:xfrm>
            <a:off x="311700" y="1197475"/>
            <a:ext cx="25719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Proxima Nova"/>
              <a:buChar char="●"/>
            </a:pPr>
            <a:r>
              <a:rPr lang="en"/>
              <a:t>Using these work roles, we created Flow Models to illustrate the existing system, and to show how our solution would fit in and change the existing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Design Requirements</a:t>
            </a:r>
            <a:endParaRPr/>
          </a:p>
        </p:txBody>
      </p:sp>
      <p:sp>
        <p:nvSpPr>
          <p:cNvPr id="144" name="Shape 144"/>
          <p:cNvSpPr txBox="1"/>
          <p:nvPr>
            <p:ph idx="1" type="body"/>
          </p:nvPr>
        </p:nvSpPr>
        <p:spPr>
          <a:xfrm>
            <a:off x="311700" y="1223375"/>
            <a:ext cx="8520600" cy="3345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400"/>
              <a:t>Scope of Our Project</a:t>
            </a:r>
            <a:endParaRPr sz="2400"/>
          </a:p>
          <a:p>
            <a:pPr indent="-342900" lvl="0" marL="457200" rtl="0">
              <a:lnSpc>
                <a:spcPct val="200000"/>
              </a:lnSpc>
              <a:spcBef>
                <a:spcPts val="1600"/>
              </a:spcBef>
              <a:spcAft>
                <a:spcPts val="0"/>
              </a:spcAft>
              <a:buSzPts val="1800"/>
              <a:buChar char="●"/>
            </a:pPr>
            <a:r>
              <a:rPr lang="en"/>
              <a:t>Ability to schedule not only events, but also classes</a:t>
            </a:r>
            <a:endParaRPr/>
          </a:p>
          <a:p>
            <a:pPr indent="-342900" lvl="0" marL="457200" rtl="0">
              <a:lnSpc>
                <a:spcPct val="200000"/>
              </a:lnSpc>
              <a:spcBef>
                <a:spcPts val="0"/>
              </a:spcBef>
              <a:spcAft>
                <a:spcPts val="0"/>
              </a:spcAft>
              <a:buSzPts val="1800"/>
              <a:buChar char="●"/>
            </a:pPr>
            <a:r>
              <a:rPr lang="en"/>
              <a:t>Need for a central scheduler</a:t>
            </a:r>
            <a:endParaRPr/>
          </a:p>
          <a:p>
            <a:pPr indent="-342900" lvl="0" marL="457200" rtl="0">
              <a:lnSpc>
                <a:spcPct val="200000"/>
              </a:lnSpc>
              <a:spcBef>
                <a:spcPts val="0"/>
              </a:spcBef>
              <a:spcAft>
                <a:spcPts val="0"/>
              </a:spcAft>
              <a:buSzPts val="1800"/>
              <a:buChar char="●"/>
            </a:pPr>
            <a:r>
              <a:rPr lang="en"/>
              <a:t>Reduce responsibility of building manager</a:t>
            </a:r>
            <a:endParaRPr/>
          </a:p>
          <a:p>
            <a:pPr indent="-342900" lvl="0" marL="457200" rtl="0">
              <a:lnSpc>
                <a:spcPct val="200000"/>
              </a:lnSpc>
              <a:spcBef>
                <a:spcPts val="0"/>
              </a:spcBef>
              <a:spcAft>
                <a:spcPts val="0"/>
              </a:spcAft>
              <a:buSzPts val="1800"/>
              <a:buChar char="●"/>
            </a:pPr>
            <a:r>
              <a:rPr lang="en"/>
              <a:t>No outside business support</a:t>
            </a:r>
            <a:endParaRPr/>
          </a:p>
          <a:p>
            <a:pPr indent="-342900" lvl="0" marL="457200" rtl="0">
              <a:lnSpc>
                <a:spcPct val="200000"/>
              </a:lnSpc>
              <a:spcBef>
                <a:spcPts val="0"/>
              </a:spcBef>
              <a:spcAft>
                <a:spcPts val="0"/>
              </a:spcAft>
              <a:buSzPts val="1800"/>
              <a:buChar char="●"/>
            </a:pPr>
            <a:r>
              <a:rPr lang="en"/>
              <a:t>Narrowed down our personas</a:t>
            </a:r>
            <a:endParaRPr/>
          </a:p>
          <a:p>
            <a:pPr indent="0" lvl="0" marL="0" rtl="0">
              <a:lnSpc>
                <a:spcPct val="200000"/>
              </a:lnSpc>
              <a:spcBef>
                <a:spcPts val="1600"/>
              </a:spcBef>
              <a:spcAft>
                <a:spcPts val="1600"/>
              </a:spcAft>
              <a:buNone/>
            </a:pPr>
            <a:r>
              <a:t/>
            </a:r>
            <a:endParaRPr/>
          </a:p>
        </p:txBody>
      </p:sp>
      <p:pic>
        <p:nvPicPr>
          <p:cNvPr id="145" name="Shape 145"/>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a:t>
            </a:r>
            <a:r>
              <a:rPr lang="en"/>
              <a:t>Design Requirements</a:t>
            </a:r>
            <a:endParaRPr/>
          </a:p>
        </p:txBody>
      </p:sp>
      <p:sp>
        <p:nvSpPr>
          <p:cNvPr id="151" name="Shape 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Personas</a:t>
            </a:r>
            <a:endParaRPr/>
          </a:p>
          <a:p>
            <a:pPr indent="-317500" lvl="1" marL="914400" rtl="0">
              <a:lnSpc>
                <a:spcPct val="200000"/>
              </a:lnSpc>
              <a:spcBef>
                <a:spcPts val="0"/>
              </a:spcBef>
              <a:spcAft>
                <a:spcPts val="0"/>
              </a:spcAft>
              <a:buSzPts val="1400"/>
              <a:buChar char="○"/>
            </a:pPr>
            <a:r>
              <a:rPr lang="en"/>
              <a:t>Student: Paul Jordan</a:t>
            </a:r>
            <a:endParaRPr/>
          </a:p>
          <a:p>
            <a:pPr indent="-317500" lvl="1" marL="914400" rtl="0">
              <a:lnSpc>
                <a:spcPct val="200000"/>
              </a:lnSpc>
              <a:spcBef>
                <a:spcPts val="0"/>
              </a:spcBef>
              <a:spcAft>
                <a:spcPts val="0"/>
              </a:spcAft>
              <a:buSzPts val="1400"/>
              <a:buChar char="○"/>
            </a:pPr>
            <a:r>
              <a:rPr lang="en"/>
              <a:t>Building Manager: Mary Smith</a:t>
            </a:r>
            <a:endParaRPr/>
          </a:p>
          <a:p>
            <a:pPr indent="-317500" lvl="1" marL="914400" rtl="0">
              <a:lnSpc>
                <a:spcPct val="200000"/>
              </a:lnSpc>
              <a:spcBef>
                <a:spcPts val="0"/>
              </a:spcBef>
              <a:spcAft>
                <a:spcPts val="0"/>
              </a:spcAft>
              <a:buSzPts val="1400"/>
              <a:buChar char="○"/>
            </a:pPr>
            <a:r>
              <a:rPr lang="en"/>
              <a:t>System Administrator: </a:t>
            </a:r>
            <a:r>
              <a:rPr lang="en"/>
              <a:t>Jonathan</a:t>
            </a:r>
            <a:r>
              <a:rPr lang="en"/>
              <a:t> Steel</a:t>
            </a:r>
            <a:endParaRPr/>
          </a:p>
          <a:p>
            <a:pPr indent="0" lvl="0" marL="0" marR="0" rtl="0" algn="l">
              <a:lnSpc>
                <a:spcPct val="200000"/>
              </a:lnSpc>
              <a:spcBef>
                <a:spcPts val="1600"/>
              </a:spcBef>
              <a:spcAft>
                <a:spcPts val="1600"/>
              </a:spcAft>
              <a:buNone/>
            </a:pPr>
            <a:r>
              <a:t/>
            </a:r>
            <a:endParaRPr/>
          </a:p>
        </p:txBody>
      </p:sp>
      <p:pic>
        <p:nvPicPr>
          <p:cNvPr id="152" name="Shape 152"/>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a:t>
            </a:r>
            <a:r>
              <a:rPr lang="en"/>
              <a:t>Design Requirements</a:t>
            </a:r>
            <a:endParaRPr/>
          </a:p>
        </p:txBody>
      </p:sp>
      <p:sp>
        <p:nvSpPr>
          <p:cNvPr id="158" name="Shape 158"/>
          <p:cNvSpPr txBox="1"/>
          <p:nvPr>
            <p:ph idx="1" type="body"/>
          </p:nvPr>
        </p:nvSpPr>
        <p:spPr>
          <a:xfrm>
            <a:off x="311700" y="1017725"/>
            <a:ext cx="8520600" cy="3563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2400"/>
              <a:t>Requirements were extracted from the WAAD</a:t>
            </a:r>
            <a:endParaRPr sz="2400"/>
          </a:p>
          <a:p>
            <a:pPr indent="-317500" lvl="1" marL="914400" rtl="0">
              <a:lnSpc>
                <a:spcPct val="100000"/>
              </a:lnSpc>
              <a:spcBef>
                <a:spcPts val="1000"/>
              </a:spcBef>
              <a:spcAft>
                <a:spcPts val="0"/>
              </a:spcAft>
              <a:buSzPts val="1400"/>
              <a:buChar char="○"/>
            </a:pPr>
            <a:r>
              <a:rPr lang="en"/>
              <a:t>Notifications</a:t>
            </a:r>
            <a:endParaRPr/>
          </a:p>
          <a:p>
            <a:pPr indent="-317500" lvl="1" marL="914400" rtl="0">
              <a:lnSpc>
                <a:spcPct val="100000"/>
              </a:lnSpc>
              <a:spcBef>
                <a:spcPts val="0"/>
              </a:spcBef>
              <a:spcAft>
                <a:spcPts val="0"/>
              </a:spcAft>
              <a:buSzPts val="1400"/>
              <a:buChar char="○"/>
            </a:pPr>
            <a:r>
              <a:rPr lang="en"/>
              <a:t>Low-cost</a:t>
            </a:r>
            <a:endParaRPr/>
          </a:p>
          <a:p>
            <a:pPr indent="-317500" lvl="1" marL="914400" rtl="0">
              <a:lnSpc>
                <a:spcPct val="100000"/>
              </a:lnSpc>
              <a:spcBef>
                <a:spcPts val="0"/>
              </a:spcBef>
              <a:spcAft>
                <a:spcPts val="0"/>
              </a:spcAft>
              <a:buSzPts val="1400"/>
              <a:buChar char="○"/>
            </a:pPr>
            <a:r>
              <a:rPr lang="en"/>
              <a:t>Room Details/Leave room feeback</a:t>
            </a:r>
            <a:endParaRPr/>
          </a:p>
          <a:p>
            <a:pPr indent="-317500" lvl="1" marL="914400" rtl="0">
              <a:lnSpc>
                <a:spcPct val="100000"/>
              </a:lnSpc>
              <a:spcBef>
                <a:spcPts val="0"/>
              </a:spcBef>
              <a:spcAft>
                <a:spcPts val="0"/>
              </a:spcAft>
              <a:buSzPts val="1400"/>
              <a:buChar char="○"/>
            </a:pPr>
            <a:r>
              <a:rPr lang="en"/>
              <a:t>Scalability</a:t>
            </a:r>
            <a:endParaRPr/>
          </a:p>
          <a:p>
            <a:pPr indent="-317500" lvl="1" marL="914400" rtl="0">
              <a:lnSpc>
                <a:spcPct val="100000"/>
              </a:lnSpc>
              <a:spcBef>
                <a:spcPts val="0"/>
              </a:spcBef>
              <a:spcAft>
                <a:spcPts val="0"/>
              </a:spcAft>
              <a:buSzPts val="1400"/>
              <a:buChar char="○"/>
            </a:pPr>
            <a:r>
              <a:rPr lang="en"/>
              <a:t>Recurring reservations/Fast reservations</a:t>
            </a:r>
            <a:endParaRPr/>
          </a:p>
          <a:p>
            <a:pPr indent="-317500" lvl="1" marL="914400" rtl="0">
              <a:lnSpc>
                <a:spcPct val="100000"/>
              </a:lnSpc>
              <a:spcBef>
                <a:spcPts val="0"/>
              </a:spcBef>
              <a:spcAft>
                <a:spcPts val="0"/>
              </a:spcAft>
              <a:buSzPts val="1400"/>
              <a:buChar char="○"/>
            </a:pPr>
            <a:r>
              <a:rPr lang="en"/>
              <a:t>Prioritization</a:t>
            </a:r>
            <a:endParaRPr/>
          </a:p>
          <a:p>
            <a:pPr indent="-317500" lvl="1" marL="914400" rtl="0">
              <a:lnSpc>
                <a:spcPct val="100000"/>
              </a:lnSpc>
              <a:spcBef>
                <a:spcPts val="0"/>
              </a:spcBef>
              <a:spcAft>
                <a:spcPts val="0"/>
              </a:spcAft>
              <a:buSzPts val="1400"/>
              <a:buChar char="○"/>
            </a:pPr>
            <a:r>
              <a:rPr lang="en"/>
              <a:t>Manager Access</a:t>
            </a:r>
            <a:endParaRPr/>
          </a:p>
          <a:p>
            <a:pPr indent="-317500" lvl="1" marL="914400" rtl="0">
              <a:lnSpc>
                <a:spcPct val="100000"/>
              </a:lnSpc>
              <a:spcBef>
                <a:spcPts val="0"/>
              </a:spcBef>
              <a:spcAft>
                <a:spcPts val="0"/>
              </a:spcAft>
              <a:buSzPts val="1400"/>
              <a:buChar char="○"/>
            </a:pPr>
            <a:r>
              <a:rPr lang="en"/>
              <a:t>Simplicity</a:t>
            </a:r>
            <a:endParaRPr/>
          </a:p>
          <a:p>
            <a:pPr indent="-317500" lvl="1" marL="914400" rtl="0">
              <a:lnSpc>
                <a:spcPct val="100000"/>
              </a:lnSpc>
              <a:spcBef>
                <a:spcPts val="0"/>
              </a:spcBef>
              <a:spcAft>
                <a:spcPts val="0"/>
              </a:spcAft>
              <a:buSzPts val="1400"/>
              <a:buChar char="○"/>
            </a:pPr>
            <a:r>
              <a:rPr lang="en"/>
              <a:t>Unity/Consistency</a:t>
            </a:r>
            <a:endParaRPr/>
          </a:p>
          <a:p>
            <a:pPr indent="-317500" lvl="1" marL="914400" rtl="0">
              <a:lnSpc>
                <a:spcPct val="100000"/>
              </a:lnSpc>
              <a:spcBef>
                <a:spcPts val="0"/>
              </a:spcBef>
              <a:spcAft>
                <a:spcPts val="0"/>
              </a:spcAft>
              <a:buSzPts val="1400"/>
              <a:buChar char="○"/>
            </a:pPr>
            <a:r>
              <a:rPr lang="en"/>
              <a:t>No Outside Business support</a:t>
            </a:r>
            <a:endParaRPr/>
          </a:p>
          <a:p>
            <a:pPr indent="-317500" lvl="1" marL="914400" rtl="0">
              <a:lnSpc>
                <a:spcPct val="100000"/>
              </a:lnSpc>
              <a:spcBef>
                <a:spcPts val="0"/>
              </a:spcBef>
              <a:spcAft>
                <a:spcPts val="0"/>
              </a:spcAft>
              <a:buSzPts val="1400"/>
              <a:buChar char="○"/>
            </a:pPr>
            <a:r>
              <a:rPr lang="en"/>
              <a:t>Web Access</a:t>
            </a:r>
            <a:endParaRPr/>
          </a:p>
          <a:p>
            <a:pPr indent="-317500" lvl="1" marL="914400" rtl="0">
              <a:lnSpc>
                <a:spcPct val="100000"/>
              </a:lnSpc>
              <a:spcBef>
                <a:spcPts val="0"/>
              </a:spcBef>
              <a:spcAft>
                <a:spcPts val="0"/>
              </a:spcAft>
              <a:buSzPts val="1400"/>
              <a:buChar char="○"/>
            </a:pPr>
            <a:r>
              <a:rPr lang="en"/>
              <a:t>Public Vacancy list</a:t>
            </a:r>
            <a:endParaRPr/>
          </a:p>
          <a:p>
            <a:pPr indent="-317500" lvl="1" marL="914400" rtl="0">
              <a:lnSpc>
                <a:spcPct val="100000"/>
              </a:lnSpc>
              <a:spcBef>
                <a:spcPts val="0"/>
              </a:spcBef>
              <a:spcAft>
                <a:spcPts val="0"/>
              </a:spcAft>
              <a:buSzPts val="1400"/>
              <a:buChar char="○"/>
            </a:pPr>
            <a:r>
              <a:rPr lang="en"/>
              <a:t>Optional Hidden Details</a:t>
            </a:r>
            <a:endParaRPr/>
          </a:p>
        </p:txBody>
      </p:sp>
      <p:pic>
        <p:nvPicPr>
          <p:cNvPr id="159" name="Shape 159"/>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a:t>
            </a:r>
            <a:r>
              <a:rPr lang="en"/>
              <a:t>Design Requirements</a:t>
            </a:r>
            <a:endParaRPr/>
          </a:p>
        </p:txBody>
      </p:sp>
      <p:sp>
        <p:nvSpPr>
          <p:cNvPr id="165" name="Shape 165"/>
          <p:cNvSpPr txBox="1"/>
          <p:nvPr>
            <p:ph idx="1" type="body"/>
          </p:nvPr>
        </p:nvSpPr>
        <p:spPr>
          <a:xfrm>
            <a:off x="311700" y="1268025"/>
            <a:ext cx="8520600" cy="31611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 sz="2400"/>
              <a:t>Models</a:t>
            </a:r>
            <a:endParaRPr sz="2400"/>
          </a:p>
          <a:p>
            <a:pPr indent="-317500" lvl="0" marL="457200" rtl="0">
              <a:lnSpc>
                <a:spcPct val="200000"/>
              </a:lnSpc>
              <a:spcBef>
                <a:spcPts val="0"/>
              </a:spcBef>
              <a:spcAft>
                <a:spcPts val="0"/>
              </a:spcAft>
              <a:buSzPts val="1400"/>
              <a:buChar char="●"/>
            </a:pPr>
            <a:r>
              <a:rPr lang="en" sz="1400" u="sng">
                <a:solidFill>
                  <a:schemeClr val="hlink"/>
                </a:solidFill>
                <a:hlinkClick r:id="rId3"/>
              </a:rPr>
              <a:t>Hierarchical Task Inventory</a:t>
            </a:r>
            <a:endParaRPr sz="1400"/>
          </a:p>
          <a:p>
            <a:pPr indent="-317500" lvl="0" marL="457200" rtl="0">
              <a:lnSpc>
                <a:spcPct val="200000"/>
              </a:lnSpc>
              <a:spcBef>
                <a:spcPts val="0"/>
              </a:spcBef>
              <a:spcAft>
                <a:spcPts val="0"/>
              </a:spcAft>
              <a:buSzPts val="1400"/>
              <a:buChar char="●"/>
            </a:pPr>
            <a:r>
              <a:rPr lang="en" sz="1400" u="sng">
                <a:solidFill>
                  <a:schemeClr val="hlink"/>
                </a:solidFill>
                <a:hlinkClick r:id="rId4"/>
              </a:rPr>
              <a:t>Flow Model</a:t>
            </a:r>
            <a:endParaRPr sz="1400"/>
          </a:p>
          <a:p>
            <a:pPr indent="-317500" lvl="0" marL="457200" rtl="0">
              <a:lnSpc>
                <a:spcPct val="200000"/>
              </a:lnSpc>
              <a:spcBef>
                <a:spcPts val="0"/>
              </a:spcBef>
              <a:spcAft>
                <a:spcPts val="0"/>
              </a:spcAft>
              <a:buSzPts val="1400"/>
              <a:buChar char="●"/>
            </a:pPr>
            <a:r>
              <a:rPr lang="en" sz="1400" u="sng">
                <a:solidFill>
                  <a:schemeClr val="hlink"/>
                </a:solidFill>
                <a:hlinkClick r:id="rId5"/>
              </a:rPr>
              <a:t>Social</a:t>
            </a:r>
            <a:r>
              <a:rPr lang="en" sz="1400" u="sng">
                <a:solidFill>
                  <a:schemeClr val="hlink"/>
                </a:solidFill>
              </a:rPr>
              <a:t> Diagram</a:t>
            </a:r>
            <a:endParaRPr sz="1400" u="sng">
              <a:solidFill>
                <a:schemeClr val="hlink"/>
              </a:solidFill>
            </a:endParaRPr>
          </a:p>
        </p:txBody>
      </p:sp>
      <p:pic>
        <p:nvPicPr>
          <p:cNvPr id="166" name="Shape 166"/>
          <p:cNvPicPr preferRelativeResize="0"/>
          <p:nvPr/>
        </p:nvPicPr>
        <p:blipFill>
          <a:blip r:embed="rId6">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Design Requirements</a:t>
            </a:r>
            <a:endParaRPr/>
          </a:p>
        </p:txBody>
      </p:sp>
      <p:pic>
        <p:nvPicPr>
          <p:cNvPr id="172" name="Shape 172"/>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73" name="Shape 173"/>
          <p:cNvPicPr preferRelativeResize="0"/>
          <p:nvPr/>
        </p:nvPicPr>
        <p:blipFill rotWithShape="1">
          <a:blip r:embed="rId4">
            <a:alphaModFix/>
          </a:blip>
          <a:srcRect b="0" l="7851" r="0" t="5829"/>
          <a:stretch/>
        </p:blipFill>
        <p:spPr>
          <a:xfrm>
            <a:off x="223250" y="1259075"/>
            <a:ext cx="3660426" cy="3598074"/>
          </a:xfrm>
          <a:prstGeom prst="rect">
            <a:avLst/>
          </a:prstGeom>
          <a:noFill/>
          <a:ln>
            <a:noFill/>
          </a:ln>
        </p:spPr>
      </p:pic>
      <p:pic>
        <p:nvPicPr>
          <p:cNvPr id="174" name="Shape 174"/>
          <p:cNvPicPr preferRelativeResize="0"/>
          <p:nvPr/>
        </p:nvPicPr>
        <p:blipFill rotWithShape="1">
          <a:blip r:embed="rId5">
            <a:alphaModFix/>
          </a:blip>
          <a:srcRect b="0" l="0" r="783" t="0"/>
          <a:stretch/>
        </p:blipFill>
        <p:spPr>
          <a:xfrm>
            <a:off x="4589700" y="1259075"/>
            <a:ext cx="3615150" cy="3365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Design Requirements</a:t>
            </a:r>
            <a:endParaRPr/>
          </a:p>
        </p:txBody>
      </p:sp>
      <p:pic>
        <p:nvPicPr>
          <p:cNvPr id="180" name="Shape 180"/>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81" name="Shape 181"/>
          <p:cNvPicPr preferRelativeResize="0"/>
          <p:nvPr/>
        </p:nvPicPr>
        <p:blipFill>
          <a:blip r:embed="rId4">
            <a:alphaModFix/>
          </a:blip>
          <a:stretch>
            <a:fillRect/>
          </a:stretch>
        </p:blipFill>
        <p:spPr>
          <a:xfrm>
            <a:off x="158025" y="1181375"/>
            <a:ext cx="8832027" cy="325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Design Requirements</a:t>
            </a:r>
            <a:endParaRPr/>
          </a:p>
        </p:txBody>
      </p:sp>
      <p:pic>
        <p:nvPicPr>
          <p:cNvPr id="187" name="Shape 187"/>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88" name="Shape 188"/>
          <p:cNvPicPr preferRelativeResize="0"/>
          <p:nvPr/>
        </p:nvPicPr>
        <p:blipFill>
          <a:blip r:embed="rId4">
            <a:alphaModFix/>
          </a:blip>
          <a:stretch>
            <a:fillRect/>
          </a:stretch>
        </p:blipFill>
        <p:spPr>
          <a:xfrm>
            <a:off x="1789525" y="1017725"/>
            <a:ext cx="5238175" cy="407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the Simplified Sckhaedgeuler?</a:t>
            </a:r>
            <a:endParaRPr/>
          </a:p>
        </p:txBody>
      </p:sp>
      <p:sp>
        <p:nvSpPr>
          <p:cNvPr id="64" name="Shape 64"/>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rgbClr val="000000"/>
              </a:buClr>
              <a:buSzPts val="1100"/>
              <a:buFont typeface="Arial"/>
              <a:buNone/>
            </a:pPr>
            <a:r>
              <a:rPr lang="en" sz="1400">
                <a:solidFill>
                  <a:srgbClr val="000000"/>
                </a:solidFill>
                <a:latin typeface="Arial"/>
                <a:ea typeface="Arial"/>
                <a:cs typeface="Arial"/>
                <a:sym typeface="Arial"/>
              </a:rPr>
              <a:t>The </a:t>
            </a:r>
            <a:r>
              <a:rPr i="1" lang="en" sz="1400">
                <a:solidFill>
                  <a:srgbClr val="000000"/>
                </a:solidFill>
                <a:latin typeface="Arial"/>
                <a:ea typeface="Arial"/>
                <a:cs typeface="Arial"/>
                <a:sym typeface="Arial"/>
              </a:rPr>
              <a:t>Simplified Sckhaedgeuler</a:t>
            </a:r>
            <a:r>
              <a:rPr lang="en" sz="1400">
                <a:solidFill>
                  <a:srgbClr val="000000"/>
                </a:solidFill>
                <a:latin typeface="Arial"/>
                <a:ea typeface="Arial"/>
                <a:cs typeface="Arial"/>
                <a:sym typeface="Arial"/>
              </a:rPr>
              <a:t> provides an all-around solution to room scheduling. From students to building managers our software adapts to fit each user’s needs:</a:t>
            </a:r>
            <a:endParaRPr sz="1400">
              <a:solidFill>
                <a:srgbClr val="000000"/>
              </a:solidFill>
              <a:latin typeface="Arial"/>
              <a:ea typeface="Arial"/>
              <a:cs typeface="Arial"/>
              <a:sym typeface="Arial"/>
            </a:endParaRP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Experience a consistent and easy to use web interface.</a:t>
            </a:r>
            <a:endParaRPr sz="1400">
              <a:solidFill>
                <a:srgbClr val="000000"/>
              </a:solidFill>
              <a:latin typeface="Arial"/>
              <a:ea typeface="Arial"/>
              <a:cs typeface="Arial"/>
              <a:sym typeface="Arial"/>
            </a:endParaRP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Finding a room for last minute study sessions is no longer a problem.</a:t>
            </a:r>
            <a:endParaRPr sz="1400">
              <a:solidFill>
                <a:srgbClr val="000000"/>
              </a:solidFill>
              <a:latin typeface="Arial"/>
              <a:ea typeface="Arial"/>
              <a:cs typeface="Arial"/>
              <a:sym typeface="Arial"/>
            </a:endParaRP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Searching for the “right” room has been simplified, users can filter search results to find the room of their dreams.</a:t>
            </a:r>
            <a:endParaRPr sz="1400">
              <a:solidFill>
                <a:srgbClr val="000000"/>
              </a:solidFill>
              <a:latin typeface="Arial"/>
              <a:ea typeface="Arial"/>
              <a:cs typeface="Arial"/>
              <a:sym typeface="Arial"/>
            </a:endParaRP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Academics take priority! No more getting kicked out of your reservation.</a:t>
            </a:r>
            <a:endParaRPr sz="1400">
              <a:solidFill>
                <a:srgbClr val="000000"/>
              </a:solidFill>
              <a:latin typeface="Arial"/>
              <a:ea typeface="Arial"/>
              <a:cs typeface="Arial"/>
              <a:sym typeface="Arial"/>
            </a:endParaRP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Managers will maintain control of each building and receive up-to-date feedback about room issues from users.</a:t>
            </a:r>
            <a:endParaRPr sz="1400">
              <a:solidFill>
                <a:srgbClr val="000000"/>
              </a:solidFill>
              <a:latin typeface="Arial"/>
              <a:ea typeface="Arial"/>
              <a:cs typeface="Arial"/>
              <a:sym typeface="Arial"/>
            </a:endParaRP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View and report issues with a room instantly.</a:t>
            </a:r>
            <a:endParaRPr sz="1400">
              <a:solidFill>
                <a:srgbClr val="000000"/>
              </a:solidFill>
              <a:latin typeface="Arial"/>
              <a:ea typeface="Arial"/>
              <a:cs typeface="Arial"/>
              <a:sym typeface="Arial"/>
            </a:endParaRPr>
          </a:p>
          <a:p>
            <a:pPr indent="-317500" lvl="0" marL="457200" rtl="0">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Never forget a meeting again! Sign up for notifications to receive reminders about your upcoming reservations and events to which you’ve been invited.</a:t>
            </a:r>
            <a:endParaRPr sz="1400">
              <a:solidFill>
                <a:srgbClr val="000000"/>
              </a:solidFill>
              <a:latin typeface="Arial"/>
              <a:ea typeface="Arial"/>
              <a:cs typeface="Arial"/>
              <a:sym typeface="Arial"/>
            </a:endParaRPr>
          </a:p>
          <a:p>
            <a:pPr indent="0" lvl="0" marL="0" rtl="0">
              <a:lnSpc>
                <a:spcPct val="115000"/>
              </a:lnSpc>
              <a:spcBef>
                <a:spcPts val="0"/>
              </a:spcBef>
              <a:spcAft>
                <a:spcPts val="0"/>
              </a:spcAft>
              <a:buClr>
                <a:srgbClr val="000000"/>
              </a:buClr>
              <a:buSzPts val="1100"/>
              <a:buFont typeface="Arial"/>
              <a:buNone/>
            </a:pPr>
            <a:r>
              <a:rPr lang="en" sz="1400">
                <a:solidFill>
                  <a:srgbClr val="000000"/>
                </a:solidFill>
                <a:latin typeface="Arial"/>
                <a:ea typeface="Arial"/>
                <a:cs typeface="Arial"/>
                <a:sym typeface="Arial"/>
              </a:rPr>
              <a:t>Our software helps all overcome the challenges of traditional room management, allowing the process to be effortless and enjoyable. </a:t>
            </a:r>
            <a:endParaRPr sz="1400"/>
          </a:p>
        </p:txBody>
      </p:sp>
      <p:pic>
        <p:nvPicPr>
          <p:cNvPr id="65" name="Shape 65"/>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 Design Requirements</a:t>
            </a:r>
            <a:endParaRPr/>
          </a:p>
        </p:txBody>
      </p:sp>
      <p:pic>
        <p:nvPicPr>
          <p:cNvPr id="194" name="Shape 194"/>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95" name="Shape 195"/>
          <p:cNvPicPr preferRelativeResize="0"/>
          <p:nvPr/>
        </p:nvPicPr>
        <p:blipFill>
          <a:blip r:embed="rId4">
            <a:alphaModFix/>
          </a:blip>
          <a:stretch>
            <a:fillRect/>
          </a:stretch>
        </p:blipFill>
        <p:spPr>
          <a:xfrm>
            <a:off x="1331125" y="1053875"/>
            <a:ext cx="5355605" cy="4089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4: Design</a:t>
            </a:r>
            <a:endParaRPr/>
          </a:p>
        </p:txBody>
      </p:sp>
      <p:sp>
        <p:nvSpPr>
          <p:cNvPr id="201" name="Shape 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Ideation and sketching</a:t>
            </a:r>
            <a:endParaRPr/>
          </a:p>
          <a:p>
            <a:pPr indent="0" lvl="0" marL="0" rtl="0">
              <a:spcBef>
                <a:spcPts val="1600"/>
              </a:spcBef>
              <a:spcAft>
                <a:spcPts val="1600"/>
              </a:spcAft>
              <a:buNone/>
            </a:pPr>
            <a:r>
              <a:t/>
            </a:r>
            <a:endParaRPr/>
          </a:p>
        </p:txBody>
      </p:sp>
      <p:pic>
        <p:nvPicPr>
          <p:cNvPr id="202" name="Shape 202"/>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03" name="Shape 203"/>
          <p:cNvPicPr preferRelativeResize="0"/>
          <p:nvPr/>
        </p:nvPicPr>
        <p:blipFill rotWithShape="1">
          <a:blip r:embed="rId4">
            <a:alphaModFix/>
          </a:blip>
          <a:srcRect b="0" l="0" r="0" t="0"/>
          <a:stretch/>
        </p:blipFill>
        <p:spPr>
          <a:xfrm>
            <a:off x="540275" y="1634700"/>
            <a:ext cx="7545920" cy="2990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4: </a:t>
            </a:r>
            <a:r>
              <a:rPr lang="en"/>
              <a:t>Design</a:t>
            </a:r>
            <a:endParaRPr/>
          </a:p>
        </p:txBody>
      </p:sp>
      <p:sp>
        <p:nvSpPr>
          <p:cNvPr id="209" name="Shape 2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1600"/>
              </a:spcAft>
              <a:buNone/>
            </a:pPr>
            <a:r>
              <a:t/>
            </a:r>
            <a:endParaRPr/>
          </a:p>
        </p:txBody>
      </p:sp>
      <p:pic>
        <p:nvPicPr>
          <p:cNvPr id="210" name="Shape 210"/>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11" name="Shape 211"/>
          <p:cNvPicPr preferRelativeResize="0"/>
          <p:nvPr/>
        </p:nvPicPr>
        <p:blipFill>
          <a:blip r:embed="rId4">
            <a:alphaModFix/>
          </a:blip>
          <a:stretch>
            <a:fillRect/>
          </a:stretch>
        </p:blipFill>
        <p:spPr>
          <a:xfrm>
            <a:off x="946525" y="1017738"/>
            <a:ext cx="3036098" cy="3929052"/>
          </a:xfrm>
          <a:prstGeom prst="rect">
            <a:avLst/>
          </a:prstGeom>
          <a:noFill/>
          <a:ln>
            <a:noFill/>
          </a:ln>
        </p:spPr>
      </p:pic>
      <p:pic>
        <p:nvPicPr>
          <p:cNvPr id="212" name="Shape 212"/>
          <p:cNvPicPr preferRelativeResize="0"/>
          <p:nvPr/>
        </p:nvPicPr>
        <p:blipFill>
          <a:blip r:embed="rId5">
            <a:alphaModFix/>
          </a:blip>
          <a:stretch>
            <a:fillRect/>
          </a:stretch>
        </p:blipFill>
        <p:spPr>
          <a:xfrm>
            <a:off x="4618700" y="1017727"/>
            <a:ext cx="3036098" cy="3929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4: Design</a:t>
            </a:r>
            <a:endParaRPr/>
          </a:p>
        </p:txBody>
      </p:sp>
      <p:sp>
        <p:nvSpPr>
          <p:cNvPr id="218" name="Shape 2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1600"/>
              </a:spcBef>
              <a:spcAft>
                <a:spcPts val="1600"/>
              </a:spcAft>
              <a:buNone/>
            </a:pPr>
            <a:r>
              <a:t/>
            </a:r>
            <a:endParaRPr/>
          </a:p>
        </p:txBody>
      </p:sp>
      <p:pic>
        <p:nvPicPr>
          <p:cNvPr id="219" name="Shape 219"/>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20" name="Shape 220"/>
          <p:cNvPicPr preferRelativeResize="0"/>
          <p:nvPr/>
        </p:nvPicPr>
        <p:blipFill rotWithShape="1">
          <a:blip r:embed="rId4">
            <a:alphaModFix/>
          </a:blip>
          <a:srcRect b="4589" l="0" r="0" t="1363"/>
          <a:stretch/>
        </p:blipFill>
        <p:spPr>
          <a:xfrm>
            <a:off x="1034525" y="1073175"/>
            <a:ext cx="6632375" cy="3926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1350574" y="419788"/>
            <a:ext cx="6370775" cy="4562774"/>
          </a:xfrm>
          <a:prstGeom prst="rect">
            <a:avLst/>
          </a:prstGeom>
          <a:noFill/>
          <a:ln>
            <a:noFill/>
          </a:ln>
        </p:spPr>
      </p:pic>
      <p:sp>
        <p:nvSpPr>
          <p:cNvPr id="226" name="Shape 2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4: Design</a:t>
            </a:r>
            <a:endParaRPr/>
          </a:p>
        </p:txBody>
      </p:sp>
      <p:pic>
        <p:nvPicPr>
          <p:cNvPr id="227" name="Shape 227"/>
          <p:cNvPicPr preferRelativeResize="0"/>
          <p:nvPr/>
        </p:nvPicPr>
        <p:blipFill>
          <a:blip r:embed="rId4">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233" name="Shape 2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For this process, we met together as a team and discussed what we felt would be relevant for this part in the process.</a:t>
            </a:r>
            <a:endParaRPr/>
          </a:p>
          <a:p>
            <a:pPr indent="-342900" lvl="0" marL="457200" rtl="0">
              <a:spcBef>
                <a:spcPts val="0"/>
              </a:spcBef>
              <a:spcAft>
                <a:spcPts val="0"/>
              </a:spcAft>
              <a:buSzPts val="1800"/>
              <a:buChar char="●"/>
            </a:pPr>
            <a:r>
              <a:rPr lang="en"/>
              <a:t>This required our team to look back at previous steps and make decisions for our prototype as a result.</a:t>
            </a:r>
            <a:endParaRPr/>
          </a:p>
          <a:p>
            <a:pPr indent="0" lvl="0" marL="0" rtl="0">
              <a:spcBef>
                <a:spcPts val="1600"/>
              </a:spcBef>
              <a:spcAft>
                <a:spcPts val="0"/>
              </a:spcAft>
              <a:buNone/>
            </a:pPr>
            <a:r>
              <a:t/>
            </a:r>
            <a:endParaRPr/>
          </a:p>
          <a:p>
            <a:pPr indent="-342900" lvl="0" marL="457200" rtl="0">
              <a:spcBef>
                <a:spcPts val="1600"/>
              </a:spcBef>
              <a:spcAft>
                <a:spcPts val="0"/>
              </a:spcAft>
              <a:buSzPts val="1800"/>
              <a:buChar char="●"/>
            </a:pPr>
            <a:r>
              <a:rPr lang="en"/>
              <a:t>Workflows &amp; Whiteboard</a:t>
            </a:r>
            <a:endParaRPr/>
          </a:p>
          <a:p>
            <a:pPr indent="-317500" lvl="1" marL="914400" rtl="0">
              <a:spcBef>
                <a:spcPts val="0"/>
              </a:spcBef>
              <a:spcAft>
                <a:spcPts val="0"/>
              </a:spcAft>
              <a:buSzPts val="1400"/>
              <a:buChar char="○"/>
            </a:pPr>
            <a:r>
              <a:rPr lang="en"/>
              <a:t>System User</a:t>
            </a:r>
            <a:endParaRPr/>
          </a:p>
          <a:p>
            <a:pPr indent="-317500" lvl="1" marL="914400" rtl="0">
              <a:spcBef>
                <a:spcPts val="0"/>
              </a:spcBef>
              <a:spcAft>
                <a:spcPts val="0"/>
              </a:spcAft>
              <a:buSzPts val="1400"/>
              <a:buChar char="○"/>
            </a:pPr>
            <a:r>
              <a:rPr lang="en"/>
              <a:t>Building Manager</a:t>
            </a:r>
            <a:endParaRPr/>
          </a:p>
          <a:p>
            <a:pPr indent="-317500" lvl="1" marL="914400" rtl="0">
              <a:spcBef>
                <a:spcPts val="0"/>
              </a:spcBef>
              <a:spcAft>
                <a:spcPts val="0"/>
              </a:spcAft>
              <a:buSzPts val="1400"/>
              <a:buChar char="○"/>
            </a:pPr>
            <a:r>
              <a:rPr lang="en"/>
              <a:t>System Administrator</a:t>
            </a:r>
            <a:endParaRPr/>
          </a:p>
        </p:txBody>
      </p:sp>
      <p:pic>
        <p:nvPicPr>
          <p:cNvPr id="234" name="Shape 234"/>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240" name="Shape 2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User</a:t>
            </a:r>
            <a:endParaRPr/>
          </a:p>
          <a:p>
            <a:pPr indent="-317500" lvl="1" marL="914400" rtl="0">
              <a:spcBef>
                <a:spcPts val="0"/>
              </a:spcBef>
              <a:spcAft>
                <a:spcPts val="0"/>
              </a:spcAft>
              <a:buSzPts val="1400"/>
              <a:buChar char="○"/>
            </a:pPr>
            <a:r>
              <a:rPr lang="en"/>
              <a:t>Reserving a Room</a:t>
            </a:r>
            <a:endParaRPr/>
          </a:p>
        </p:txBody>
      </p:sp>
      <p:pic>
        <p:nvPicPr>
          <p:cNvPr id="241" name="Shape 241"/>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42" name="Shape 242"/>
          <p:cNvPicPr preferRelativeResize="0"/>
          <p:nvPr/>
        </p:nvPicPr>
        <p:blipFill>
          <a:blip r:embed="rId4">
            <a:alphaModFix/>
          </a:blip>
          <a:stretch>
            <a:fillRect/>
          </a:stretch>
        </p:blipFill>
        <p:spPr>
          <a:xfrm>
            <a:off x="-83625" y="2009175"/>
            <a:ext cx="9283476" cy="2395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248" name="Shape 2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Building Manager</a:t>
            </a:r>
            <a:endParaRPr/>
          </a:p>
          <a:p>
            <a:pPr indent="-317500" lvl="1" marL="914400" rtl="0">
              <a:spcBef>
                <a:spcPts val="0"/>
              </a:spcBef>
              <a:spcAft>
                <a:spcPts val="0"/>
              </a:spcAft>
              <a:buSzPts val="1400"/>
              <a:buChar char="○"/>
            </a:pPr>
            <a:r>
              <a:rPr lang="en"/>
              <a:t>Resolve conflicting reservations &amp; room feedback</a:t>
            </a:r>
            <a:endParaRPr/>
          </a:p>
        </p:txBody>
      </p:sp>
      <p:pic>
        <p:nvPicPr>
          <p:cNvPr id="249" name="Shape 249"/>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50" name="Shape 250"/>
          <p:cNvPicPr preferRelativeResize="0"/>
          <p:nvPr/>
        </p:nvPicPr>
        <p:blipFill>
          <a:blip r:embed="rId4">
            <a:alphaModFix/>
          </a:blip>
          <a:stretch>
            <a:fillRect/>
          </a:stretch>
        </p:blipFill>
        <p:spPr>
          <a:xfrm>
            <a:off x="1655000" y="1884750"/>
            <a:ext cx="5510475" cy="4142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256" name="Shape 2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Administrator</a:t>
            </a:r>
            <a:endParaRPr/>
          </a:p>
          <a:p>
            <a:pPr indent="-317500" lvl="1" marL="914400" rtl="0">
              <a:spcBef>
                <a:spcPts val="0"/>
              </a:spcBef>
              <a:spcAft>
                <a:spcPts val="0"/>
              </a:spcAft>
              <a:buSzPts val="1400"/>
              <a:buChar char="○"/>
            </a:pPr>
            <a:r>
              <a:rPr lang="en"/>
              <a:t>Create a Outside Business Reservation that overrides an </a:t>
            </a:r>
            <a:r>
              <a:rPr lang="en"/>
              <a:t>existing</a:t>
            </a:r>
            <a:r>
              <a:rPr lang="en"/>
              <a:t> reservation</a:t>
            </a:r>
            <a:endParaRPr/>
          </a:p>
        </p:txBody>
      </p:sp>
      <p:pic>
        <p:nvPicPr>
          <p:cNvPr id="257" name="Shape 257"/>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258" name="Shape 258"/>
          <p:cNvPicPr preferRelativeResize="0"/>
          <p:nvPr/>
        </p:nvPicPr>
        <p:blipFill>
          <a:blip r:embed="rId4">
            <a:alphaModFix/>
          </a:blip>
          <a:stretch>
            <a:fillRect/>
          </a:stretch>
        </p:blipFill>
        <p:spPr>
          <a:xfrm>
            <a:off x="0" y="1834775"/>
            <a:ext cx="7091129" cy="4499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264" name="Shape 2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User Prototype - Balsamiq</a:t>
            </a:r>
            <a:endParaRPr/>
          </a:p>
        </p:txBody>
      </p:sp>
      <p:pic>
        <p:nvPicPr>
          <p:cNvPr id="265" name="Shape 265"/>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Login Page.png" id="266" name="Shape 266"/>
          <p:cNvPicPr preferRelativeResize="0"/>
          <p:nvPr/>
        </p:nvPicPr>
        <p:blipFill>
          <a:blip r:embed="rId4">
            <a:alphaModFix/>
          </a:blip>
          <a:stretch>
            <a:fillRect/>
          </a:stretch>
        </p:blipFill>
        <p:spPr>
          <a:xfrm>
            <a:off x="311700" y="1796650"/>
            <a:ext cx="3662300" cy="2855725"/>
          </a:xfrm>
          <a:prstGeom prst="rect">
            <a:avLst/>
          </a:prstGeom>
          <a:noFill/>
          <a:ln>
            <a:noFill/>
          </a:ln>
        </p:spPr>
      </p:pic>
      <p:pic>
        <p:nvPicPr>
          <p:cNvPr descr="Dashboard.png" id="267" name="Shape 267"/>
          <p:cNvPicPr preferRelativeResize="0"/>
          <p:nvPr/>
        </p:nvPicPr>
        <p:blipFill>
          <a:blip r:embed="rId5">
            <a:alphaModFix/>
          </a:blip>
          <a:stretch>
            <a:fillRect/>
          </a:stretch>
        </p:blipFill>
        <p:spPr>
          <a:xfrm>
            <a:off x="4226500" y="1796650"/>
            <a:ext cx="3993720" cy="2855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 Contextual Inquiry</a:t>
            </a:r>
            <a:endParaRPr/>
          </a:p>
        </p:txBody>
      </p:sp>
      <p:sp>
        <p:nvSpPr>
          <p:cNvPr id="71" name="Shape 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To begin our project, we first had to formally identify the system we were trying to replace. In this case, the room scheduling system.</a:t>
            </a:r>
            <a:endParaRPr/>
          </a:p>
          <a:p>
            <a:pPr indent="-342900" lvl="0" marL="457200" rtl="0">
              <a:spcBef>
                <a:spcPts val="0"/>
              </a:spcBef>
              <a:spcAft>
                <a:spcPts val="0"/>
              </a:spcAft>
              <a:buSzPts val="1800"/>
              <a:buChar char="●"/>
            </a:pPr>
            <a:r>
              <a:rPr lang="en"/>
              <a:t>After we had this rough idea of our project’s scope, it was time to come up with a name.</a:t>
            </a:r>
            <a:endParaRPr/>
          </a:p>
          <a:p>
            <a:pPr indent="-342900" lvl="0" marL="457200" rtl="0">
              <a:spcBef>
                <a:spcPts val="0"/>
              </a:spcBef>
              <a:spcAft>
                <a:spcPts val="0"/>
              </a:spcAft>
              <a:buSzPts val="1800"/>
              <a:buChar char="●"/>
            </a:pPr>
            <a:r>
              <a:rPr lang="en"/>
              <a:t>The Simplified Sckhaedgeuler may look like a contradiction. To us, it represents taking something extremely complex and nuanced, and presenting it to the user in a way that is simple, and easy to understand.</a:t>
            </a:r>
            <a:endParaRPr/>
          </a:p>
        </p:txBody>
      </p:sp>
      <p:pic>
        <p:nvPicPr>
          <p:cNvPr id="72" name="Shape 72"/>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273" name="Shape 2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User Prototype - Balsamiq</a:t>
            </a:r>
            <a:endParaRPr/>
          </a:p>
        </p:txBody>
      </p:sp>
      <p:pic>
        <p:nvPicPr>
          <p:cNvPr id="274" name="Shape 274"/>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RS - Filter Only.png" id="275" name="Shape 275"/>
          <p:cNvPicPr preferRelativeResize="0"/>
          <p:nvPr/>
        </p:nvPicPr>
        <p:blipFill>
          <a:blip r:embed="rId4">
            <a:alphaModFix/>
          </a:blip>
          <a:stretch>
            <a:fillRect/>
          </a:stretch>
        </p:blipFill>
        <p:spPr>
          <a:xfrm>
            <a:off x="205975" y="1750800"/>
            <a:ext cx="3885800" cy="3008725"/>
          </a:xfrm>
          <a:prstGeom prst="rect">
            <a:avLst/>
          </a:prstGeom>
          <a:noFill/>
          <a:ln>
            <a:noFill/>
          </a:ln>
        </p:spPr>
      </p:pic>
      <p:pic>
        <p:nvPicPr>
          <p:cNvPr descr="RS - Filter Applied.png" id="276" name="Shape 276"/>
          <p:cNvPicPr preferRelativeResize="0"/>
          <p:nvPr/>
        </p:nvPicPr>
        <p:blipFill>
          <a:blip r:embed="rId5">
            <a:alphaModFix/>
          </a:blip>
          <a:stretch>
            <a:fillRect/>
          </a:stretch>
        </p:blipFill>
        <p:spPr>
          <a:xfrm>
            <a:off x="4250525" y="1750800"/>
            <a:ext cx="3857339" cy="3008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282" name="Shape 2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User Prototype - Balsamiq</a:t>
            </a:r>
            <a:endParaRPr/>
          </a:p>
        </p:txBody>
      </p:sp>
      <p:pic>
        <p:nvPicPr>
          <p:cNvPr id="283" name="Shape 283"/>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RS - Room Selected.png" id="284" name="Shape 284"/>
          <p:cNvPicPr preferRelativeResize="0"/>
          <p:nvPr/>
        </p:nvPicPr>
        <p:blipFill>
          <a:blip r:embed="rId4">
            <a:alphaModFix/>
          </a:blip>
          <a:stretch>
            <a:fillRect/>
          </a:stretch>
        </p:blipFill>
        <p:spPr>
          <a:xfrm>
            <a:off x="357800" y="1768675"/>
            <a:ext cx="3724325" cy="2883700"/>
          </a:xfrm>
          <a:prstGeom prst="rect">
            <a:avLst/>
          </a:prstGeom>
          <a:noFill/>
          <a:ln>
            <a:noFill/>
          </a:ln>
        </p:spPr>
      </p:pic>
      <p:pic>
        <p:nvPicPr>
          <p:cNvPr descr="Room Reservation Review.png" id="285" name="Shape 285"/>
          <p:cNvPicPr preferRelativeResize="0"/>
          <p:nvPr/>
        </p:nvPicPr>
        <p:blipFill>
          <a:blip r:embed="rId5">
            <a:alphaModFix/>
          </a:blip>
          <a:stretch>
            <a:fillRect/>
          </a:stretch>
        </p:blipFill>
        <p:spPr>
          <a:xfrm>
            <a:off x="4226475" y="1768675"/>
            <a:ext cx="3867025" cy="2883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291" name="Shape 2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User Prototype - Balsamiq</a:t>
            </a:r>
            <a:endParaRPr/>
          </a:p>
        </p:txBody>
      </p:sp>
      <p:pic>
        <p:nvPicPr>
          <p:cNvPr id="292" name="Shape 292"/>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Reservation Confirmation.png" id="293" name="Shape 293"/>
          <p:cNvPicPr preferRelativeResize="0"/>
          <p:nvPr/>
        </p:nvPicPr>
        <p:blipFill>
          <a:blip r:embed="rId4">
            <a:alphaModFix/>
          </a:blip>
          <a:stretch>
            <a:fillRect/>
          </a:stretch>
        </p:blipFill>
        <p:spPr>
          <a:xfrm>
            <a:off x="214875" y="1902625"/>
            <a:ext cx="3633800" cy="2812550"/>
          </a:xfrm>
          <a:prstGeom prst="rect">
            <a:avLst/>
          </a:prstGeom>
          <a:noFill/>
          <a:ln>
            <a:noFill/>
          </a:ln>
        </p:spPr>
      </p:pic>
      <p:pic>
        <p:nvPicPr>
          <p:cNvPr descr="Reservation Confirmation After Invite.png" id="294" name="Shape 294"/>
          <p:cNvPicPr preferRelativeResize="0"/>
          <p:nvPr/>
        </p:nvPicPr>
        <p:blipFill>
          <a:blip r:embed="rId5">
            <a:alphaModFix/>
          </a:blip>
          <a:stretch>
            <a:fillRect/>
          </a:stretch>
        </p:blipFill>
        <p:spPr>
          <a:xfrm>
            <a:off x="4055275" y="1902625"/>
            <a:ext cx="3686775" cy="2853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300" name="Shape 300"/>
          <p:cNvSpPr txBox="1"/>
          <p:nvPr>
            <p:ph idx="1" type="body"/>
          </p:nvPr>
        </p:nvSpPr>
        <p:spPr>
          <a:xfrm>
            <a:off x="311700" y="11346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User Prototype - Leedan’s Website</a:t>
            </a:r>
            <a:endParaRPr/>
          </a:p>
          <a:p>
            <a:pPr indent="-342900" lvl="0" marL="457200" rtl="0">
              <a:spcBef>
                <a:spcPts val="0"/>
              </a:spcBef>
              <a:spcAft>
                <a:spcPts val="0"/>
              </a:spcAft>
              <a:buSzPts val="1800"/>
              <a:buChar char="●"/>
            </a:pPr>
            <a:r>
              <a:rPr lang="en" u="sng">
                <a:solidFill>
                  <a:schemeClr val="hlink"/>
                </a:solidFill>
                <a:hlinkClick r:id="rId3"/>
              </a:rPr>
              <a:t>http://www.ljdemosites.x10host.com/SS/</a:t>
            </a:r>
            <a:endParaRPr/>
          </a:p>
        </p:txBody>
      </p:sp>
      <p:pic>
        <p:nvPicPr>
          <p:cNvPr id="301" name="Shape 301"/>
          <p:cNvPicPr preferRelativeResize="0"/>
          <p:nvPr/>
        </p:nvPicPr>
        <p:blipFill>
          <a:blip r:embed="rId4">
            <a:alphaModFix/>
          </a:blip>
          <a:stretch>
            <a:fillRect/>
          </a:stretch>
        </p:blipFill>
        <p:spPr>
          <a:xfrm>
            <a:off x="7832300" y="4046200"/>
            <a:ext cx="1425200" cy="1425200"/>
          </a:xfrm>
          <a:prstGeom prst="rect">
            <a:avLst/>
          </a:prstGeom>
          <a:noFill/>
          <a:ln>
            <a:noFill/>
          </a:ln>
        </p:spPr>
      </p:pic>
      <p:pic>
        <p:nvPicPr>
          <p:cNvPr id="302" name="Shape 302"/>
          <p:cNvPicPr preferRelativeResize="0"/>
          <p:nvPr/>
        </p:nvPicPr>
        <p:blipFill>
          <a:blip r:embed="rId5">
            <a:alphaModFix/>
          </a:blip>
          <a:stretch>
            <a:fillRect/>
          </a:stretch>
        </p:blipFill>
        <p:spPr>
          <a:xfrm>
            <a:off x="5339950" y="160725"/>
            <a:ext cx="3492351" cy="4125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308" name="Shape 3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Building Manager Dashboard &amp; Difference </a:t>
            </a:r>
            <a:endParaRPr/>
          </a:p>
        </p:txBody>
      </p:sp>
      <p:pic>
        <p:nvPicPr>
          <p:cNvPr id="309" name="Shape 309"/>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2.png" id="310" name="Shape 310"/>
          <p:cNvPicPr preferRelativeResize="0"/>
          <p:nvPr/>
        </p:nvPicPr>
        <p:blipFill>
          <a:blip r:embed="rId4">
            <a:alphaModFix/>
          </a:blip>
          <a:stretch>
            <a:fillRect/>
          </a:stretch>
        </p:blipFill>
        <p:spPr>
          <a:xfrm>
            <a:off x="311700" y="1659025"/>
            <a:ext cx="3883800" cy="2909850"/>
          </a:xfrm>
          <a:prstGeom prst="rect">
            <a:avLst/>
          </a:prstGeom>
          <a:noFill/>
          <a:ln>
            <a:noFill/>
          </a:ln>
        </p:spPr>
      </p:pic>
      <p:pic>
        <p:nvPicPr>
          <p:cNvPr descr="3-1.png" id="311" name="Shape 311"/>
          <p:cNvPicPr preferRelativeResize="0"/>
          <p:nvPr/>
        </p:nvPicPr>
        <p:blipFill>
          <a:blip r:embed="rId5">
            <a:alphaModFix/>
          </a:blip>
          <a:stretch>
            <a:fillRect/>
          </a:stretch>
        </p:blipFill>
        <p:spPr>
          <a:xfrm>
            <a:off x="4144550" y="1659025"/>
            <a:ext cx="4033827" cy="2909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317" name="Shape 3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Building Manager Dashboard &amp; Difference </a:t>
            </a:r>
            <a:endParaRPr/>
          </a:p>
        </p:txBody>
      </p:sp>
      <p:pic>
        <p:nvPicPr>
          <p:cNvPr id="318" name="Shape 318"/>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2.png" id="319" name="Shape 319"/>
          <p:cNvPicPr preferRelativeResize="0"/>
          <p:nvPr/>
        </p:nvPicPr>
        <p:blipFill>
          <a:blip r:embed="rId4">
            <a:alphaModFix/>
          </a:blip>
          <a:stretch>
            <a:fillRect/>
          </a:stretch>
        </p:blipFill>
        <p:spPr>
          <a:xfrm>
            <a:off x="311700" y="1659025"/>
            <a:ext cx="3883800" cy="2909850"/>
          </a:xfrm>
          <a:prstGeom prst="rect">
            <a:avLst/>
          </a:prstGeom>
          <a:noFill/>
          <a:ln>
            <a:noFill/>
          </a:ln>
        </p:spPr>
      </p:pic>
      <p:pic>
        <p:nvPicPr>
          <p:cNvPr descr="4.png" id="320" name="Shape 320"/>
          <p:cNvPicPr preferRelativeResize="0"/>
          <p:nvPr/>
        </p:nvPicPr>
        <p:blipFill>
          <a:blip r:embed="rId5">
            <a:alphaModFix/>
          </a:blip>
          <a:stretch>
            <a:fillRect/>
          </a:stretch>
        </p:blipFill>
        <p:spPr>
          <a:xfrm>
            <a:off x="4242200" y="1659025"/>
            <a:ext cx="3745214" cy="2909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326" name="Shape 3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Administrator </a:t>
            </a:r>
            <a:r>
              <a:rPr lang="en"/>
              <a:t>Dashboard &amp; Difference</a:t>
            </a:r>
            <a:endParaRPr/>
          </a:p>
        </p:txBody>
      </p:sp>
      <p:pic>
        <p:nvPicPr>
          <p:cNvPr id="327" name="Shape 327"/>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2.png" id="328" name="Shape 328"/>
          <p:cNvPicPr preferRelativeResize="0"/>
          <p:nvPr/>
        </p:nvPicPr>
        <p:blipFill>
          <a:blip r:embed="rId4">
            <a:alphaModFix/>
          </a:blip>
          <a:stretch>
            <a:fillRect/>
          </a:stretch>
        </p:blipFill>
        <p:spPr>
          <a:xfrm>
            <a:off x="464375" y="1776025"/>
            <a:ext cx="3536150" cy="2740825"/>
          </a:xfrm>
          <a:prstGeom prst="rect">
            <a:avLst/>
          </a:prstGeom>
          <a:noFill/>
          <a:ln>
            <a:noFill/>
          </a:ln>
        </p:spPr>
      </p:pic>
      <p:pic>
        <p:nvPicPr>
          <p:cNvPr descr="3.png" id="329" name="Shape 329"/>
          <p:cNvPicPr preferRelativeResize="0"/>
          <p:nvPr/>
        </p:nvPicPr>
        <p:blipFill>
          <a:blip r:embed="rId5">
            <a:alphaModFix/>
          </a:blip>
          <a:stretch>
            <a:fillRect/>
          </a:stretch>
        </p:blipFill>
        <p:spPr>
          <a:xfrm>
            <a:off x="4305300" y="1770078"/>
            <a:ext cx="3458945" cy="2740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335" name="Shape 3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System Administrator Dashboard &amp; Difference</a:t>
            </a:r>
            <a:endParaRPr/>
          </a:p>
        </p:txBody>
      </p:sp>
      <p:pic>
        <p:nvPicPr>
          <p:cNvPr id="336" name="Shape 336"/>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descr="8.png" id="337" name="Shape 337"/>
          <p:cNvPicPr preferRelativeResize="0"/>
          <p:nvPr/>
        </p:nvPicPr>
        <p:blipFill>
          <a:blip r:embed="rId4">
            <a:alphaModFix/>
          </a:blip>
          <a:stretch>
            <a:fillRect/>
          </a:stretch>
        </p:blipFill>
        <p:spPr>
          <a:xfrm>
            <a:off x="409925" y="1795075"/>
            <a:ext cx="3714150" cy="2854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343" name="Shape 3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Pilot Testing</a:t>
            </a:r>
            <a:endParaRPr/>
          </a:p>
          <a:p>
            <a:pPr indent="-317500" lvl="1" marL="914400" rtl="0">
              <a:spcBef>
                <a:spcPts val="0"/>
              </a:spcBef>
              <a:spcAft>
                <a:spcPts val="0"/>
              </a:spcAft>
              <a:buSzPts val="1400"/>
              <a:buChar char="○"/>
            </a:pPr>
            <a:r>
              <a:rPr lang="en"/>
              <a:t>Senario 1</a:t>
            </a:r>
            <a:endParaRPr/>
          </a:p>
          <a:p>
            <a:pPr indent="-317500" lvl="2" marL="1371600" rtl="0">
              <a:spcBef>
                <a:spcPts val="0"/>
              </a:spcBef>
              <a:spcAft>
                <a:spcPts val="0"/>
              </a:spcAft>
              <a:buSzPts val="1400"/>
              <a:buChar char="■"/>
            </a:pPr>
            <a:r>
              <a:rPr lang="en"/>
              <a:t>System User - Create a Reservation</a:t>
            </a:r>
            <a:endParaRPr/>
          </a:p>
          <a:p>
            <a:pPr indent="-317500" lvl="1" marL="914400" rtl="0">
              <a:spcBef>
                <a:spcPts val="0"/>
              </a:spcBef>
              <a:spcAft>
                <a:spcPts val="0"/>
              </a:spcAft>
              <a:buSzPts val="1400"/>
              <a:buChar char="○"/>
            </a:pPr>
            <a:r>
              <a:rPr lang="en"/>
              <a:t>Senario 2</a:t>
            </a:r>
            <a:endParaRPr/>
          </a:p>
          <a:p>
            <a:pPr indent="-317500" lvl="2" marL="1371600" rtl="0">
              <a:spcBef>
                <a:spcPts val="0"/>
              </a:spcBef>
              <a:spcAft>
                <a:spcPts val="0"/>
              </a:spcAft>
              <a:buSzPts val="1400"/>
              <a:buChar char="■"/>
            </a:pPr>
            <a:r>
              <a:rPr lang="en"/>
              <a:t>Option 1</a:t>
            </a:r>
            <a:endParaRPr/>
          </a:p>
          <a:p>
            <a:pPr indent="-317500" lvl="3" marL="1828800" rtl="0">
              <a:spcBef>
                <a:spcPts val="0"/>
              </a:spcBef>
              <a:spcAft>
                <a:spcPts val="0"/>
              </a:spcAft>
              <a:buSzPts val="1400"/>
              <a:buChar char="●"/>
            </a:pPr>
            <a:r>
              <a:rPr lang="en"/>
              <a:t>Building Manager - Resolve Override</a:t>
            </a:r>
            <a:endParaRPr/>
          </a:p>
          <a:p>
            <a:pPr indent="-317500" lvl="2" marL="1371600" rtl="0">
              <a:spcBef>
                <a:spcPts val="0"/>
              </a:spcBef>
              <a:spcAft>
                <a:spcPts val="0"/>
              </a:spcAft>
              <a:buSzPts val="1400"/>
              <a:buChar char="■"/>
            </a:pPr>
            <a:r>
              <a:rPr lang="en"/>
              <a:t>Option 2</a:t>
            </a:r>
            <a:endParaRPr/>
          </a:p>
          <a:p>
            <a:pPr indent="-317500" lvl="3" marL="1828800" rtl="0">
              <a:spcBef>
                <a:spcPts val="0"/>
              </a:spcBef>
              <a:spcAft>
                <a:spcPts val="0"/>
              </a:spcAft>
              <a:buSzPts val="1400"/>
              <a:buChar char="●"/>
            </a:pPr>
            <a:r>
              <a:rPr lang="en"/>
              <a:t>Building Manager - Resolve Room/Reservation Feedback</a:t>
            </a:r>
            <a:endParaRPr/>
          </a:p>
          <a:p>
            <a:pPr indent="-317500" lvl="1" marL="914400" rtl="0">
              <a:spcBef>
                <a:spcPts val="0"/>
              </a:spcBef>
              <a:spcAft>
                <a:spcPts val="0"/>
              </a:spcAft>
              <a:buSzPts val="1400"/>
              <a:buChar char="○"/>
            </a:pPr>
            <a:r>
              <a:rPr lang="en"/>
              <a:t>Senario 3</a:t>
            </a:r>
            <a:endParaRPr/>
          </a:p>
          <a:p>
            <a:pPr indent="-317500" lvl="2" marL="1371600" rtl="0">
              <a:spcBef>
                <a:spcPts val="0"/>
              </a:spcBef>
              <a:spcAft>
                <a:spcPts val="0"/>
              </a:spcAft>
              <a:buSzPts val="1400"/>
              <a:buChar char="■"/>
            </a:pPr>
            <a:r>
              <a:rPr lang="en"/>
              <a:t>System Administrator - Outside Business Reservation</a:t>
            </a:r>
            <a:endParaRPr/>
          </a:p>
        </p:txBody>
      </p:sp>
      <p:pic>
        <p:nvPicPr>
          <p:cNvPr id="344" name="Shape 344"/>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Design &amp; Prototype</a:t>
            </a:r>
            <a:endParaRPr/>
          </a:p>
        </p:txBody>
      </p:sp>
      <p:sp>
        <p:nvSpPr>
          <p:cNvPr id="350" name="Shape 3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Pilot Testing Results</a:t>
            </a:r>
            <a:endParaRPr/>
          </a:p>
          <a:p>
            <a:pPr indent="-317500" lvl="1" marL="914400" rtl="0">
              <a:spcBef>
                <a:spcPts val="0"/>
              </a:spcBef>
              <a:spcAft>
                <a:spcPts val="0"/>
              </a:spcAft>
              <a:buSzPts val="1400"/>
              <a:buChar char="○"/>
            </a:pPr>
            <a:r>
              <a:rPr lang="en"/>
              <a:t>Senario 1</a:t>
            </a:r>
            <a:endParaRPr/>
          </a:p>
          <a:p>
            <a:pPr indent="-317500" lvl="2" marL="1371600" rtl="0">
              <a:spcBef>
                <a:spcPts val="0"/>
              </a:spcBef>
              <a:spcAft>
                <a:spcPts val="0"/>
              </a:spcAft>
              <a:buSzPts val="1400"/>
              <a:buChar char="■"/>
            </a:pPr>
            <a:r>
              <a:rPr lang="en"/>
              <a:t>Confused on where to create new reservation</a:t>
            </a:r>
            <a:endParaRPr/>
          </a:p>
          <a:p>
            <a:pPr indent="-317500" lvl="2" marL="1371600" rtl="0">
              <a:spcBef>
                <a:spcPts val="0"/>
              </a:spcBef>
              <a:spcAft>
                <a:spcPts val="0"/>
              </a:spcAft>
              <a:buSzPts val="1400"/>
              <a:buChar char="■"/>
            </a:pPr>
            <a:r>
              <a:rPr lang="en"/>
              <a:t>Invite Field - what is it?</a:t>
            </a:r>
            <a:endParaRPr/>
          </a:p>
          <a:p>
            <a:pPr indent="-317500" lvl="1" marL="914400" rtl="0">
              <a:spcBef>
                <a:spcPts val="0"/>
              </a:spcBef>
              <a:spcAft>
                <a:spcPts val="0"/>
              </a:spcAft>
              <a:buSzPts val="1400"/>
              <a:buChar char="○"/>
            </a:pPr>
            <a:r>
              <a:rPr lang="en"/>
              <a:t>Senario 2</a:t>
            </a:r>
            <a:endParaRPr/>
          </a:p>
          <a:p>
            <a:pPr indent="-317500" lvl="2" marL="1371600" rtl="0">
              <a:spcBef>
                <a:spcPts val="0"/>
              </a:spcBef>
              <a:spcAft>
                <a:spcPts val="0"/>
              </a:spcAft>
              <a:buSzPts val="1400"/>
              <a:buChar char="■"/>
            </a:pPr>
            <a:r>
              <a:rPr lang="en"/>
              <a:t>Resolve Conflict Button - what does it do? Does that finalize the process?</a:t>
            </a:r>
            <a:endParaRPr/>
          </a:p>
          <a:p>
            <a:pPr indent="-317500" lvl="1" marL="914400" rtl="0">
              <a:spcBef>
                <a:spcPts val="0"/>
              </a:spcBef>
              <a:spcAft>
                <a:spcPts val="0"/>
              </a:spcAft>
              <a:buSzPts val="1400"/>
              <a:buChar char="○"/>
            </a:pPr>
            <a:r>
              <a:rPr lang="en"/>
              <a:t>Senario 3</a:t>
            </a:r>
            <a:endParaRPr/>
          </a:p>
          <a:p>
            <a:pPr indent="-317500" lvl="2" marL="1371600" rtl="0">
              <a:spcBef>
                <a:spcPts val="0"/>
              </a:spcBef>
              <a:spcAft>
                <a:spcPts val="0"/>
              </a:spcAft>
              <a:buSzPts val="1400"/>
              <a:buChar char="■"/>
            </a:pPr>
            <a:r>
              <a:rPr lang="en"/>
              <a:t>We were missing key points in the wireframe prototype</a:t>
            </a:r>
            <a:endParaRPr/>
          </a:p>
          <a:p>
            <a:pPr indent="-317500" lvl="2" marL="1371600" rtl="0">
              <a:spcBef>
                <a:spcPts val="0"/>
              </a:spcBef>
              <a:spcAft>
                <a:spcPts val="0"/>
              </a:spcAft>
              <a:buSzPts val="1400"/>
              <a:buChar char="■"/>
            </a:pPr>
            <a:r>
              <a:rPr lang="en"/>
              <a:t>Initial workflow was confusing</a:t>
            </a:r>
            <a:endParaRPr/>
          </a:p>
        </p:txBody>
      </p:sp>
      <p:pic>
        <p:nvPicPr>
          <p:cNvPr id="351" name="Shape 351"/>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 Contextual Inquiry</a:t>
            </a:r>
            <a:endParaRPr/>
          </a:p>
        </p:txBody>
      </p:sp>
      <p:sp>
        <p:nvSpPr>
          <p:cNvPr id="78" name="Shape 78"/>
          <p:cNvSpPr txBox="1"/>
          <p:nvPr>
            <p:ph idx="1" type="body"/>
          </p:nvPr>
        </p:nvSpPr>
        <p:spPr>
          <a:xfrm>
            <a:off x="311700" y="1170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In order to justify our project, we found several aspects of the current system we believed needed improvement. We narrowed these down to 5 principal issues.</a:t>
            </a:r>
            <a:endParaRPr/>
          </a:p>
          <a:p>
            <a:pPr indent="-317500" lvl="1" marL="914400" rtl="0">
              <a:spcBef>
                <a:spcPts val="0"/>
              </a:spcBef>
              <a:spcAft>
                <a:spcPts val="0"/>
              </a:spcAft>
              <a:buSzPts val="1400"/>
              <a:buChar char="○"/>
            </a:pPr>
            <a:r>
              <a:rPr lang="en"/>
              <a:t>Accessibility</a:t>
            </a:r>
            <a:endParaRPr/>
          </a:p>
          <a:p>
            <a:pPr indent="-317500" lvl="1" marL="914400" rtl="0">
              <a:spcBef>
                <a:spcPts val="0"/>
              </a:spcBef>
              <a:spcAft>
                <a:spcPts val="0"/>
              </a:spcAft>
              <a:buSzPts val="1400"/>
              <a:buChar char="○"/>
            </a:pPr>
            <a:r>
              <a:rPr lang="en"/>
              <a:t>Immediacy</a:t>
            </a:r>
            <a:endParaRPr/>
          </a:p>
          <a:p>
            <a:pPr indent="-317500" lvl="1" marL="914400" rtl="0">
              <a:spcBef>
                <a:spcPts val="0"/>
              </a:spcBef>
              <a:spcAft>
                <a:spcPts val="0"/>
              </a:spcAft>
              <a:buSzPts val="1400"/>
              <a:buChar char="○"/>
            </a:pPr>
            <a:r>
              <a:rPr lang="en"/>
              <a:t>Time Required</a:t>
            </a:r>
            <a:endParaRPr/>
          </a:p>
          <a:p>
            <a:pPr indent="-317500" lvl="1" marL="914400" rtl="0">
              <a:spcBef>
                <a:spcPts val="0"/>
              </a:spcBef>
              <a:spcAft>
                <a:spcPts val="0"/>
              </a:spcAft>
              <a:buSzPts val="1400"/>
              <a:buChar char="○"/>
            </a:pPr>
            <a:r>
              <a:rPr lang="en"/>
              <a:t>Consistency</a:t>
            </a:r>
            <a:endParaRPr/>
          </a:p>
          <a:p>
            <a:pPr indent="-317500" lvl="1" marL="914400" rtl="0">
              <a:spcBef>
                <a:spcPts val="0"/>
              </a:spcBef>
              <a:spcAft>
                <a:spcPts val="0"/>
              </a:spcAft>
              <a:buSzPts val="1400"/>
              <a:buChar char="○"/>
            </a:pPr>
            <a:r>
              <a:rPr lang="en"/>
              <a:t>Bias</a:t>
            </a:r>
            <a:endParaRPr/>
          </a:p>
        </p:txBody>
      </p:sp>
      <p:pic>
        <p:nvPicPr>
          <p:cNvPr id="79" name="Shape 79"/>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UX Evaluation and Reporting</a:t>
            </a:r>
            <a:endParaRPr/>
          </a:p>
        </p:txBody>
      </p:sp>
      <p:sp>
        <p:nvSpPr>
          <p:cNvPr id="357" name="Shape 3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Our </a:t>
            </a:r>
            <a:r>
              <a:rPr lang="en"/>
              <a:t>Inspection </a:t>
            </a:r>
            <a:r>
              <a:rPr lang="en"/>
              <a:t>Process</a:t>
            </a:r>
            <a:endParaRPr/>
          </a:p>
          <a:p>
            <a:pPr indent="-317500" lvl="1" marL="914400" rtl="0">
              <a:spcBef>
                <a:spcPts val="0"/>
              </a:spcBef>
              <a:spcAft>
                <a:spcPts val="0"/>
              </a:spcAft>
              <a:buSzPts val="1400"/>
              <a:buChar char="○"/>
            </a:pPr>
            <a:r>
              <a:rPr lang="en"/>
              <a:t>Determining</a:t>
            </a:r>
            <a:r>
              <a:rPr lang="en"/>
              <a:t> of usability of our prototype(s)</a:t>
            </a:r>
            <a:endParaRPr/>
          </a:p>
          <a:p>
            <a:pPr indent="-342900" lvl="0" marL="457200" rtl="0">
              <a:spcBef>
                <a:spcPts val="0"/>
              </a:spcBef>
              <a:spcAft>
                <a:spcPts val="0"/>
              </a:spcAft>
              <a:buSzPts val="1800"/>
              <a:buChar char="●"/>
            </a:pPr>
            <a:r>
              <a:rPr lang="en"/>
              <a:t>Script</a:t>
            </a:r>
            <a:endParaRPr/>
          </a:p>
          <a:p>
            <a:pPr indent="-317500" lvl="1" marL="914400" rtl="0">
              <a:spcBef>
                <a:spcPts val="0"/>
              </a:spcBef>
              <a:spcAft>
                <a:spcPts val="0"/>
              </a:spcAft>
              <a:buSzPts val="1400"/>
              <a:buChar char="○"/>
            </a:pPr>
            <a:r>
              <a:rPr lang="en"/>
              <a:t>Initial Questions</a:t>
            </a:r>
            <a:endParaRPr/>
          </a:p>
          <a:p>
            <a:pPr indent="-342900" lvl="0" marL="457200" rtl="0">
              <a:spcBef>
                <a:spcPts val="0"/>
              </a:spcBef>
              <a:spcAft>
                <a:spcPts val="0"/>
              </a:spcAft>
              <a:buSzPts val="1800"/>
              <a:buChar char="●"/>
            </a:pPr>
            <a:r>
              <a:rPr lang="en"/>
              <a:t>Tasks</a:t>
            </a:r>
            <a:endParaRPr/>
          </a:p>
          <a:p>
            <a:pPr indent="-317500" lvl="1" marL="914400" rtl="0">
              <a:spcBef>
                <a:spcPts val="0"/>
              </a:spcBef>
              <a:spcAft>
                <a:spcPts val="0"/>
              </a:spcAft>
              <a:buSzPts val="1400"/>
              <a:buChar char="○"/>
            </a:pPr>
            <a:r>
              <a:rPr lang="en"/>
              <a:t>Same Three Tasks as the Pilot Test (with the exception of resolving a room feeback)</a:t>
            </a:r>
            <a:endParaRPr/>
          </a:p>
          <a:p>
            <a:pPr indent="-342900" lvl="0" marL="457200" rtl="0">
              <a:spcBef>
                <a:spcPts val="0"/>
              </a:spcBef>
              <a:spcAft>
                <a:spcPts val="0"/>
              </a:spcAft>
              <a:buSzPts val="1800"/>
              <a:buChar char="●"/>
            </a:pPr>
            <a:r>
              <a:rPr lang="en"/>
              <a:t>Feedback During Evaluation</a:t>
            </a:r>
            <a:endParaRPr/>
          </a:p>
          <a:p>
            <a:pPr indent="-317500" lvl="1" marL="914400" rtl="0">
              <a:spcBef>
                <a:spcPts val="0"/>
              </a:spcBef>
              <a:spcAft>
                <a:spcPts val="0"/>
              </a:spcAft>
              <a:buSzPts val="1400"/>
              <a:buChar char="○"/>
            </a:pPr>
            <a:r>
              <a:rPr lang="en"/>
              <a:t>Camera</a:t>
            </a:r>
            <a:endParaRPr/>
          </a:p>
          <a:p>
            <a:pPr indent="-317500" lvl="1" marL="914400" rtl="0">
              <a:spcBef>
                <a:spcPts val="0"/>
              </a:spcBef>
              <a:spcAft>
                <a:spcPts val="0"/>
              </a:spcAft>
              <a:buSzPts val="1400"/>
              <a:buChar char="○"/>
            </a:pPr>
            <a:r>
              <a:rPr lang="en"/>
              <a:t>Audio</a:t>
            </a:r>
            <a:endParaRPr/>
          </a:p>
          <a:p>
            <a:pPr indent="-317500" lvl="1" marL="914400" rtl="0">
              <a:spcBef>
                <a:spcPts val="0"/>
              </a:spcBef>
              <a:spcAft>
                <a:spcPts val="0"/>
              </a:spcAft>
              <a:buSzPts val="1400"/>
              <a:buChar char="○"/>
            </a:pPr>
            <a:r>
              <a:rPr lang="en"/>
              <a:t>Screen Recording</a:t>
            </a:r>
            <a:endParaRPr/>
          </a:p>
          <a:p>
            <a:pPr indent="-342900" lvl="0" marL="457200" rtl="0">
              <a:spcBef>
                <a:spcPts val="0"/>
              </a:spcBef>
              <a:spcAft>
                <a:spcPts val="0"/>
              </a:spcAft>
              <a:buSzPts val="1800"/>
              <a:buChar char="●"/>
            </a:pPr>
            <a:r>
              <a:rPr lang="en"/>
              <a:t>Survey</a:t>
            </a:r>
            <a:endParaRPr/>
          </a:p>
        </p:txBody>
      </p:sp>
      <p:pic>
        <p:nvPicPr>
          <p:cNvPr id="358" name="Shape 358"/>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UX Evaluation and Reporting</a:t>
            </a:r>
            <a:endParaRPr/>
          </a:p>
        </p:txBody>
      </p:sp>
      <p:sp>
        <p:nvSpPr>
          <p:cNvPr id="364" name="Shape 3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Script</a:t>
            </a:r>
            <a:endParaRPr/>
          </a:p>
          <a:p>
            <a:pPr indent="-317500" lvl="1" marL="914400" rtl="0">
              <a:spcBef>
                <a:spcPts val="0"/>
              </a:spcBef>
              <a:spcAft>
                <a:spcPts val="0"/>
              </a:spcAft>
              <a:buSzPts val="1400"/>
              <a:buChar char="○"/>
            </a:pPr>
            <a:r>
              <a:rPr lang="en"/>
              <a:t>“</a:t>
            </a:r>
            <a:r>
              <a:rPr lang="en" sz="1100">
                <a:solidFill>
                  <a:srgbClr val="000000"/>
                </a:solidFill>
                <a:latin typeface="Arial"/>
                <a:ea typeface="Arial"/>
                <a:cs typeface="Arial"/>
                <a:sym typeface="Arial"/>
              </a:rPr>
              <a:t>Hi, ___________. My name is ___________, and I’m going to be walking you through this session today. Before we begin, I have some information for you, and I’m going to read it to make sure that I cover everything. “</a:t>
            </a:r>
            <a:endParaRPr sz="1100">
              <a:solidFill>
                <a:srgbClr val="000000"/>
              </a:solidFill>
              <a:latin typeface="Arial"/>
              <a:ea typeface="Arial"/>
              <a:cs typeface="Arial"/>
              <a:sym typeface="Arial"/>
            </a:endParaRPr>
          </a:p>
          <a:p>
            <a:pPr indent="-298450" lvl="1" marL="9144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Questions:</a:t>
            </a:r>
            <a:endParaRPr sz="1100">
              <a:solidFill>
                <a:srgbClr val="000000"/>
              </a:solidFill>
              <a:latin typeface="Arial"/>
              <a:ea typeface="Arial"/>
              <a:cs typeface="Arial"/>
              <a:sym typeface="Arial"/>
            </a:endParaRP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First, what’s your occupation? What do you do all day? </a:t>
            </a:r>
            <a:endParaRPr sz="1100">
              <a:solidFill>
                <a:srgbClr val="000000"/>
              </a:solidFill>
              <a:latin typeface="Arial"/>
              <a:ea typeface="Arial"/>
              <a:cs typeface="Arial"/>
              <a:sym typeface="Arial"/>
            </a:endParaRP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Now, roughly how many hours a week altogether—just a ballpark estimate— would you say you spend using the Internet, including Web browsing and email, at work and at home? </a:t>
            </a:r>
            <a:endParaRPr sz="1100">
              <a:solidFill>
                <a:srgbClr val="000000"/>
              </a:solidFill>
              <a:latin typeface="Arial"/>
              <a:ea typeface="Arial"/>
              <a:cs typeface="Arial"/>
              <a:sym typeface="Arial"/>
            </a:endParaRP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And what’s the split between email and browsing—a rough percentage? </a:t>
            </a:r>
            <a:endParaRPr sz="1100">
              <a:solidFill>
                <a:srgbClr val="000000"/>
              </a:solidFill>
              <a:latin typeface="Arial"/>
              <a:ea typeface="Arial"/>
              <a:cs typeface="Arial"/>
              <a:sym typeface="Arial"/>
            </a:endParaRP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What kinds of sites are you looking at when you browse the Web? </a:t>
            </a:r>
            <a:endParaRPr sz="1100">
              <a:solidFill>
                <a:srgbClr val="000000"/>
              </a:solidFill>
              <a:latin typeface="Arial"/>
              <a:ea typeface="Arial"/>
              <a:cs typeface="Arial"/>
              <a:sym typeface="Arial"/>
            </a:endParaRP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Do you have any favorite Web sites? </a:t>
            </a:r>
            <a:endParaRPr sz="1100">
              <a:solidFill>
                <a:srgbClr val="000000"/>
              </a:solidFill>
              <a:latin typeface="Arial"/>
              <a:ea typeface="Arial"/>
              <a:cs typeface="Arial"/>
              <a:sym typeface="Arial"/>
            </a:endParaRPr>
          </a:p>
          <a:p>
            <a:pPr indent="-298450" lvl="2" marL="1371600" rtl="0">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OK, great. We’re done with the questions, and we can start looking at things.  </a:t>
            </a:r>
            <a:endParaRPr sz="1100">
              <a:solidFill>
                <a:srgbClr val="000000"/>
              </a:solidFill>
              <a:latin typeface="Arial"/>
              <a:ea typeface="Arial"/>
              <a:cs typeface="Arial"/>
              <a:sym typeface="Arial"/>
            </a:endParaRPr>
          </a:p>
        </p:txBody>
      </p:sp>
      <p:pic>
        <p:nvPicPr>
          <p:cNvPr id="365" name="Shape 365"/>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UX Evaluation and Reporting</a:t>
            </a:r>
            <a:endParaRPr/>
          </a:p>
        </p:txBody>
      </p:sp>
      <p:sp>
        <p:nvSpPr>
          <p:cNvPr id="371" name="Shape 371"/>
          <p:cNvSpPr txBox="1"/>
          <p:nvPr>
            <p:ph idx="1" type="body"/>
          </p:nvPr>
        </p:nvSpPr>
        <p:spPr>
          <a:xfrm>
            <a:off x="194100" y="1152475"/>
            <a:ext cx="86382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Our Tasks</a:t>
            </a:r>
            <a:endParaRPr b="1"/>
          </a:p>
          <a:p>
            <a:pPr indent="-285750" lvl="1" marL="914400" rtl="0">
              <a:lnSpc>
                <a:spcPct val="100000"/>
              </a:lnSpc>
              <a:spcBef>
                <a:spcPts val="1800"/>
              </a:spcBef>
              <a:spcAft>
                <a:spcPts val="0"/>
              </a:spcAft>
              <a:buSzPts val="900"/>
              <a:buChar char="○"/>
            </a:pPr>
            <a:r>
              <a:rPr lang="en" sz="900">
                <a:solidFill>
                  <a:srgbClr val="000000"/>
                </a:solidFill>
                <a:latin typeface="Arial"/>
                <a:ea typeface="Arial"/>
                <a:cs typeface="Arial"/>
                <a:sym typeface="Arial"/>
              </a:rPr>
              <a:t>Student Task		</a:t>
            </a:r>
            <a:endParaRPr sz="900">
              <a:solidFill>
                <a:srgbClr val="000000"/>
              </a:solidFill>
              <a:latin typeface="Arial"/>
              <a:ea typeface="Arial"/>
              <a:cs typeface="Arial"/>
              <a:sym typeface="Arial"/>
            </a:endParaRPr>
          </a:p>
          <a:p>
            <a:pPr indent="-285750" lvl="2" marL="1371600" rtl="0">
              <a:lnSpc>
                <a:spcPct val="100000"/>
              </a:lnSpc>
              <a:spcBef>
                <a:spcPts val="600"/>
              </a:spcBef>
              <a:spcAft>
                <a:spcPts val="0"/>
              </a:spcAft>
              <a:buSzPts val="900"/>
              <a:buChar char="■"/>
            </a:pPr>
            <a:r>
              <a:rPr lang="en" sz="900">
                <a:solidFill>
                  <a:srgbClr val="000000"/>
                </a:solidFill>
                <a:latin typeface="Arial"/>
                <a:ea typeface="Arial"/>
                <a:cs typeface="Arial"/>
                <a:sym typeface="Arial"/>
              </a:rPr>
              <a:t>You are a Snow College student who was just assigned a group project. You are given the task of reserving a study room in the library. Your group wants to meet Nov 21 at 3:30 pm. There are 5 of you in the group, so you need to find a room with at least 5 chairs, they also want a TV or projector in the room. You will also need to send invites to your group mates.</a:t>
            </a:r>
            <a:endParaRPr sz="900">
              <a:solidFill>
                <a:srgbClr val="000000"/>
              </a:solidFill>
              <a:latin typeface="Arial"/>
              <a:ea typeface="Arial"/>
              <a:cs typeface="Arial"/>
              <a:sym typeface="Arial"/>
            </a:endParaRPr>
          </a:p>
          <a:p>
            <a:pPr indent="-285750" lvl="1" marL="914400" rtl="0">
              <a:lnSpc>
                <a:spcPct val="100000"/>
              </a:lnSpc>
              <a:spcBef>
                <a:spcPts val="1800"/>
              </a:spcBef>
              <a:spcAft>
                <a:spcPts val="0"/>
              </a:spcAft>
              <a:buSzPts val="900"/>
              <a:buChar char="○"/>
            </a:pPr>
            <a:r>
              <a:rPr lang="en" sz="900">
                <a:solidFill>
                  <a:srgbClr val="000000"/>
                </a:solidFill>
                <a:latin typeface="Arial"/>
                <a:ea typeface="Arial"/>
                <a:cs typeface="Arial"/>
                <a:sym typeface="Arial"/>
              </a:rPr>
              <a:t>Manager Task</a:t>
            </a:r>
            <a:endParaRPr sz="900">
              <a:solidFill>
                <a:srgbClr val="000000"/>
              </a:solidFill>
              <a:latin typeface="Arial"/>
              <a:ea typeface="Arial"/>
              <a:cs typeface="Arial"/>
              <a:sym typeface="Arial"/>
            </a:endParaRPr>
          </a:p>
          <a:p>
            <a:pPr indent="-285750" lvl="2" marL="1371600" rtl="0">
              <a:lnSpc>
                <a:spcPct val="100000"/>
              </a:lnSpc>
              <a:spcBef>
                <a:spcPts val="600"/>
              </a:spcBef>
              <a:spcAft>
                <a:spcPts val="0"/>
              </a:spcAft>
              <a:buSzPts val="900"/>
              <a:buChar char="■"/>
            </a:pPr>
            <a:r>
              <a:rPr lang="en" sz="900">
                <a:solidFill>
                  <a:srgbClr val="000000"/>
                </a:solidFill>
                <a:latin typeface="Arial"/>
                <a:ea typeface="Arial"/>
                <a:cs typeface="Arial"/>
                <a:sym typeface="Arial"/>
              </a:rPr>
              <a:t>You are a building manager for a college. Part of your responsibilities include handling requests students have submitted to override an existing reservation. Today we need you to resolve one of these conflicting requests. Academic meetings are given priority over extracurricular activities.</a:t>
            </a:r>
            <a:endParaRPr sz="900">
              <a:solidFill>
                <a:srgbClr val="000000"/>
              </a:solidFill>
              <a:latin typeface="Arial"/>
              <a:ea typeface="Arial"/>
              <a:cs typeface="Arial"/>
              <a:sym typeface="Arial"/>
            </a:endParaRPr>
          </a:p>
          <a:p>
            <a:pPr indent="-285750" lvl="1" marL="914400" rtl="0">
              <a:lnSpc>
                <a:spcPct val="100000"/>
              </a:lnSpc>
              <a:spcBef>
                <a:spcPts val="1800"/>
              </a:spcBef>
              <a:spcAft>
                <a:spcPts val="0"/>
              </a:spcAft>
              <a:buSzPts val="900"/>
              <a:buChar char="○"/>
            </a:pPr>
            <a:r>
              <a:rPr lang="en" sz="900">
                <a:solidFill>
                  <a:srgbClr val="000000"/>
                </a:solidFill>
                <a:latin typeface="Arial"/>
                <a:ea typeface="Arial"/>
                <a:cs typeface="Arial"/>
                <a:sym typeface="Arial"/>
              </a:rPr>
              <a:t>System Admin Task</a:t>
            </a:r>
            <a:endParaRPr sz="900">
              <a:solidFill>
                <a:srgbClr val="000000"/>
              </a:solidFill>
              <a:latin typeface="Arial"/>
              <a:ea typeface="Arial"/>
              <a:cs typeface="Arial"/>
              <a:sym typeface="Arial"/>
            </a:endParaRPr>
          </a:p>
          <a:p>
            <a:pPr indent="-285750" lvl="1" marL="1371600" rtl="0">
              <a:lnSpc>
                <a:spcPct val="100000"/>
              </a:lnSpc>
              <a:spcBef>
                <a:spcPts val="1000"/>
              </a:spcBef>
              <a:spcAft>
                <a:spcPts val="0"/>
              </a:spcAft>
              <a:buSzPts val="900"/>
              <a:buChar char="○"/>
            </a:pPr>
            <a:r>
              <a:rPr lang="en" sz="900">
                <a:solidFill>
                  <a:srgbClr val="000000"/>
                </a:solidFill>
                <a:latin typeface="Arial"/>
                <a:ea typeface="Arial"/>
                <a:cs typeface="Arial"/>
                <a:sym typeface="Arial"/>
              </a:rPr>
              <a:t>You are the system administrator for a college. Part of your responsibilities include handling reservations by outside businesses. Today we need you to make a reservation for one of these outside businesses. The business has requested a room to seat at least 20 people, and has a projector. They will have their one hour meeting at 6:00 pm on December 4th. They are paying for the room, so they have priority over any existing reservations.</a:t>
            </a:r>
            <a:endParaRPr sz="900">
              <a:solidFill>
                <a:srgbClr val="000000"/>
              </a:solidFill>
              <a:latin typeface="Arial"/>
              <a:ea typeface="Arial"/>
              <a:cs typeface="Arial"/>
              <a:sym typeface="Arial"/>
            </a:endParaRPr>
          </a:p>
          <a:p>
            <a:pPr indent="0" lvl="0" marL="914400" rtl="0">
              <a:spcBef>
                <a:spcPts val="1000"/>
              </a:spcBef>
              <a:spcAft>
                <a:spcPts val="1600"/>
              </a:spcAft>
              <a:buNone/>
            </a:pPr>
            <a:r>
              <a:t/>
            </a:r>
            <a:endParaRPr sz="900"/>
          </a:p>
        </p:txBody>
      </p:sp>
      <p:pic>
        <p:nvPicPr>
          <p:cNvPr id="372" name="Shape 372"/>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UX Evaluation and Reporting</a:t>
            </a:r>
            <a:endParaRPr/>
          </a:p>
        </p:txBody>
      </p:sp>
      <p:sp>
        <p:nvSpPr>
          <p:cNvPr id="378" name="Shape 3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Survey</a:t>
            </a:r>
            <a:endParaRPr/>
          </a:p>
          <a:p>
            <a:pPr indent="0" lvl="0" marL="0" rtl="0">
              <a:spcBef>
                <a:spcPts val="1600"/>
              </a:spcBef>
              <a:spcAft>
                <a:spcPts val="1600"/>
              </a:spcAft>
              <a:buNone/>
            </a:pPr>
            <a:r>
              <a:t/>
            </a:r>
            <a:endParaRPr/>
          </a:p>
        </p:txBody>
      </p:sp>
      <p:pic>
        <p:nvPicPr>
          <p:cNvPr id="379" name="Shape 379"/>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380" name="Shape 380"/>
          <p:cNvPicPr preferRelativeResize="0"/>
          <p:nvPr/>
        </p:nvPicPr>
        <p:blipFill>
          <a:blip r:embed="rId4">
            <a:alphaModFix/>
          </a:blip>
          <a:stretch>
            <a:fillRect/>
          </a:stretch>
        </p:blipFill>
        <p:spPr>
          <a:xfrm>
            <a:off x="2515300" y="1521925"/>
            <a:ext cx="3172926" cy="36215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UX Evaluation and Reporting</a:t>
            </a:r>
            <a:endParaRPr/>
          </a:p>
        </p:txBody>
      </p:sp>
      <p:sp>
        <p:nvSpPr>
          <p:cNvPr id="386" name="Shape 3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Found UX Problems</a:t>
            </a:r>
            <a:endParaRPr/>
          </a:p>
          <a:p>
            <a:pPr indent="0" lvl="0" marL="0" rtl="0">
              <a:spcBef>
                <a:spcPts val="1600"/>
              </a:spcBef>
              <a:spcAft>
                <a:spcPts val="1600"/>
              </a:spcAft>
              <a:buNone/>
            </a:pPr>
            <a:r>
              <a:t/>
            </a:r>
            <a:endParaRPr/>
          </a:p>
        </p:txBody>
      </p:sp>
      <p:pic>
        <p:nvPicPr>
          <p:cNvPr id="387" name="Shape 387"/>
          <p:cNvPicPr preferRelativeResize="0"/>
          <p:nvPr/>
        </p:nvPicPr>
        <p:blipFill>
          <a:blip r:embed="rId3">
            <a:alphaModFix/>
          </a:blip>
          <a:stretch>
            <a:fillRect/>
          </a:stretch>
        </p:blipFill>
        <p:spPr>
          <a:xfrm>
            <a:off x="7832300" y="4046200"/>
            <a:ext cx="1425200" cy="1425200"/>
          </a:xfrm>
          <a:prstGeom prst="rect">
            <a:avLst/>
          </a:prstGeom>
          <a:noFill/>
          <a:ln>
            <a:noFill/>
          </a:ln>
        </p:spPr>
      </p:pic>
      <p:graphicFrame>
        <p:nvGraphicFramePr>
          <p:cNvPr id="388" name="Shape 388"/>
          <p:cNvGraphicFramePr/>
          <p:nvPr/>
        </p:nvGraphicFramePr>
        <p:xfrm>
          <a:off x="956650" y="1688875"/>
          <a:ext cx="3000000" cy="3000000"/>
        </p:xfrm>
        <a:graphic>
          <a:graphicData uri="http://schemas.openxmlformats.org/drawingml/2006/table">
            <a:tbl>
              <a:tblPr>
                <a:noFill/>
                <a:tableStyleId>{EE845671-097F-425D-A6D7-BFB5FD3B1452}</a:tableStyleId>
              </a:tblPr>
              <a:tblGrid>
                <a:gridCol w="2752725"/>
                <a:gridCol w="1047750"/>
                <a:gridCol w="2135075"/>
              </a:tblGrid>
              <a:tr h="152400">
                <a:tc>
                  <a:txBody>
                    <a:bodyPr>
                      <a:noAutofit/>
                    </a:bodyPr>
                    <a:lstStyle/>
                    <a:p>
                      <a:pPr indent="0" lvl="0" marL="0" rtl="0" algn="ctr">
                        <a:lnSpc>
                          <a:spcPct val="115000"/>
                        </a:lnSpc>
                        <a:spcBef>
                          <a:spcPts val="0"/>
                        </a:spcBef>
                        <a:spcAft>
                          <a:spcPts val="0"/>
                        </a:spcAft>
                        <a:buNone/>
                      </a:pPr>
                      <a:r>
                        <a:rPr b="1" lang="en" sz="1100"/>
                        <a:t>Problem</a:t>
                      </a:r>
                      <a:endParaRPr sz="1000"/>
                    </a:p>
                  </a:txBody>
                  <a:tcPr marT="0" marB="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F81BD"/>
                      </a:solidFill>
                      <a:prstDash val="solid"/>
                      <a:round/>
                      <a:headEnd len="sm" w="sm" type="none"/>
                      <a:tailEnd len="sm" w="sm" type="none"/>
                    </a:lnT>
                    <a:lnB cap="flat" cmpd="sng" w="9525">
                      <a:solidFill>
                        <a:srgbClr val="CCCCCC"/>
                      </a:solidFill>
                      <a:prstDash val="solid"/>
                      <a:round/>
                      <a:headEnd len="sm" w="sm" type="none"/>
                      <a:tailEnd len="sm" w="sm" type="none"/>
                    </a:lnB>
                    <a:solidFill>
                      <a:srgbClr val="95B3D7"/>
                    </a:solidFill>
                  </a:tcPr>
                </a:tc>
                <a:tc>
                  <a:txBody>
                    <a:bodyPr>
                      <a:noAutofit/>
                    </a:bodyPr>
                    <a:lstStyle/>
                    <a:p>
                      <a:pPr indent="0" lvl="0" marL="0" rtl="0" algn="ctr">
                        <a:lnSpc>
                          <a:spcPct val="115000"/>
                        </a:lnSpc>
                        <a:spcBef>
                          <a:spcPts val="0"/>
                        </a:spcBef>
                        <a:spcAft>
                          <a:spcPts val="0"/>
                        </a:spcAft>
                        <a:buNone/>
                      </a:pPr>
                      <a:r>
                        <a:rPr b="1" lang="en" sz="1100"/>
                        <a:t>Times Mentioned</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4F81BD"/>
                      </a:solidFill>
                      <a:prstDash val="solid"/>
                      <a:round/>
                      <a:headEnd len="sm" w="sm" type="none"/>
                      <a:tailEnd len="sm" w="sm" type="none"/>
                    </a:lnT>
                    <a:lnB cap="flat" cmpd="sng" w="9525">
                      <a:solidFill>
                        <a:srgbClr val="CCCCCC"/>
                      </a:solidFill>
                      <a:prstDash val="solid"/>
                      <a:round/>
                      <a:headEnd len="sm" w="sm" type="none"/>
                      <a:tailEnd len="sm" w="sm" type="none"/>
                    </a:lnB>
                    <a:solidFill>
                      <a:srgbClr val="95B3D7"/>
                    </a:solidFill>
                  </a:tcPr>
                </a:tc>
                <a:tc>
                  <a:txBody>
                    <a:bodyPr>
                      <a:noAutofit/>
                    </a:bodyPr>
                    <a:lstStyle/>
                    <a:p>
                      <a:pPr indent="0" lvl="0" marL="0" rtl="0" algn="ctr">
                        <a:lnSpc>
                          <a:spcPct val="115000"/>
                        </a:lnSpc>
                        <a:spcBef>
                          <a:spcPts val="0"/>
                        </a:spcBef>
                        <a:spcAft>
                          <a:spcPts val="0"/>
                        </a:spcAft>
                        <a:buNone/>
                      </a:pPr>
                      <a:r>
                        <a:rPr b="1" lang="en" sz="1100"/>
                        <a:t>Where Mentioned</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F81BD"/>
                      </a:solidFill>
                      <a:prstDash val="solid"/>
                      <a:round/>
                      <a:headEnd len="sm" w="sm" type="none"/>
                      <a:tailEnd len="sm" w="sm" type="none"/>
                    </a:lnT>
                    <a:lnB cap="flat" cmpd="sng" w="9525">
                      <a:solidFill>
                        <a:srgbClr val="CCCCCC"/>
                      </a:solidFill>
                      <a:prstDash val="solid"/>
                      <a:round/>
                      <a:headEnd len="sm" w="sm" type="none"/>
                      <a:tailEnd len="sm" w="sm" type="none"/>
                    </a:lnB>
                    <a:solidFill>
                      <a:srgbClr val="95B3D7"/>
                    </a:solidFill>
                  </a:tcPr>
                </a:tc>
              </a:tr>
              <a:tr h="292100">
                <a:tc>
                  <a:txBody>
                    <a:bodyPr>
                      <a:noAutofit/>
                    </a:bodyPr>
                    <a:lstStyle/>
                    <a:p>
                      <a:pPr indent="0" lvl="0" marL="0" rtl="0">
                        <a:lnSpc>
                          <a:spcPct val="115000"/>
                        </a:lnSpc>
                        <a:spcBef>
                          <a:spcPts val="0"/>
                        </a:spcBef>
                        <a:spcAft>
                          <a:spcPts val="0"/>
                        </a:spcAft>
                        <a:buNone/>
                      </a:pPr>
                      <a:r>
                        <a:rPr lang="en" sz="1000"/>
                        <a:t>ALLVIEWS: The software showed already reserved rooms by default!</a:t>
                      </a:r>
                      <a:endParaRPr sz="1000"/>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4</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MT 14:07, MT 14:44, MT 15:15, MT 16:19</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r h="292100">
                <a:tc>
                  <a:txBody>
                    <a:bodyPr>
                      <a:noAutofit/>
                    </a:bodyPr>
                    <a:lstStyle/>
                    <a:p>
                      <a:pPr indent="0" lvl="0" marL="0" rtl="0">
                        <a:lnSpc>
                          <a:spcPct val="115000"/>
                        </a:lnSpc>
                        <a:spcBef>
                          <a:spcPts val="0"/>
                        </a:spcBef>
                        <a:spcAft>
                          <a:spcPts val="0"/>
                        </a:spcAft>
                        <a:buNone/>
                      </a:pPr>
                      <a:r>
                        <a:rPr lang="en" sz="1000"/>
                        <a:t>ManagerView: Pending issues was misleading. Couldn't find room conflicts.</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t>7</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sz="1000"/>
                        <a:t>TB 11:47, TB 13:38, MT 9:00, MT 9:31, MT 10:50, NH2 0:20, NH4 0:15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2400">
                <a:tc>
                  <a:txBody>
                    <a:bodyPr>
                      <a:noAutofit/>
                    </a:bodyPr>
                    <a:lstStyle/>
                    <a:p>
                      <a:pPr indent="0" lvl="0" marL="0" rtl="0">
                        <a:lnSpc>
                          <a:spcPct val="115000"/>
                        </a:lnSpc>
                        <a:spcBef>
                          <a:spcPts val="0"/>
                        </a:spcBef>
                        <a:spcAft>
                          <a:spcPts val="0"/>
                        </a:spcAft>
                        <a:buNone/>
                      </a:pPr>
                      <a:r>
                        <a:rPr lang="en" sz="1000"/>
                        <a:t>AdminView: Expected to have a business-level priority</a:t>
                      </a:r>
                      <a:endParaRPr sz="1000"/>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2</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TB 16:15, MT 13:36</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r h="292100">
                <a:tc>
                  <a:txBody>
                    <a:bodyPr>
                      <a:noAutofit/>
                    </a:bodyPr>
                    <a:lstStyle/>
                    <a:p>
                      <a:pPr indent="0" lvl="0" marL="0" rtl="0">
                        <a:lnSpc>
                          <a:spcPct val="115000"/>
                        </a:lnSpc>
                        <a:spcBef>
                          <a:spcPts val="0"/>
                        </a:spcBef>
                        <a:spcAft>
                          <a:spcPts val="0"/>
                        </a:spcAft>
                        <a:buNone/>
                      </a:pPr>
                      <a:r>
                        <a:rPr lang="en" sz="1000"/>
                        <a:t>StudentView: Didn't really understand what/why "visibility" option</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t>3</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sz="1000"/>
                        <a:t>TB 8:28, MT 6:26, NH 4:04</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2400">
                <a:tc>
                  <a:txBody>
                    <a:bodyPr>
                      <a:noAutofit/>
                    </a:bodyPr>
                    <a:lstStyle/>
                    <a:p>
                      <a:pPr indent="0" lvl="0" marL="0" rtl="0">
                        <a:lnSpc>
                          <a:spcPct val="115000"/>
                        </a:lnSpc>
                        <a:spcBef>
                          <a:spcPts val="0"/>
                        </a:spcBef>
                        <a:spcAft>
                          <a:spcPts val="0"/>
                        </a:spcAft>
                        <a:buNone/>
                      </a:pPr>
                      <a:r>
                        <a:rPr lang="en" sz="1000"/>
                        <a:t>Student View: Didn't understand priority</a:t>
                      </a:r>
                      <a:endParaRPr sz="1000"/>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2</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TB 7:52, MT 6:02</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r h="152400">
                <a:tc>
                  <a:txBody>
                    <a:bodyPr>
                      <a:noAutofit/>
                    </a:bodyPr>
                    <a:lstStyle/>
                    <a:p>
                      <a:pPr indent="0" lvl="0" marL="0" rtl="0">
                        <a:lnSpc>
                          <a:spcPct val="115000"/>
                        </a:lnSpc>
                        <a:spcBef>
                          <a:spcPts val="0"/>
                        </a:spcBef>
                        <a:spcAft>
                          <a:spcPts val="0"/>
                        </a:spcAft>
                        <a:buNone/>
                      </a:pPr>
                      <a:r>
                        <a:rPr lang="en" sz="1000"/>
                        <a:t>All Views: Why recursive link to homepage?</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t>1</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sz="1000"/>
                        <a:t>TB 5:50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52400">
                <a:tc>
                  <a:txBody>
                    <a:bodyPr>
                      <a:noAutofit/>
                    </a:bodyPr>
                    <a:lstStyle/>
                    <a:p>
                      <a:pPr indent="0" lvl="0" marL="0" rtl="0">
                        <a:lnSpc>
                          <a:spcPct val="115000"/>
                        </a:lnSpc>
                        <a:spcBef>
                          <a:spcPts val="0"/>
                        </a:spcBef>
                        <a:spcAft>
                          <a:spcPts val="0"/>
                        </a:spcAft>
                        <a:buNone/>
                      </a:pPr>
                      <a:r>
                        <a:rPr lang="en" sz="1000"/>
                        <a:t>AdminView: Expected an "any" option for building filter</a:t>
                      </a:r>
                      <a:endParaRPr sz="1000"/>
                    </a:p>
                  </a:txBody>
                  <a:tcPr marT="0" marB="0" marR="25400" marL="2540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TB 15:34</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r h="292100">
                <a:tc>
                  <a:txBody>
                    <a:bodyPr>
                      <a:noAutofit/>
                    </a:bodyPr>
                    <a:lstStyle/>
                    <a:p>
                      <a:pPr indent="0" lvl="0" marL="0" rtl="0">
                        <a:lnSpc>
                          <a:spcPct val="115000"/>
                        </a:lnSpc>
                        <a:spcBef>
                          <a:spcPts val="0"/>
                        </a:spcBef>
                        <a:spcAft>
                          <a:spcPts val="0"/>
                        </a:spcAft>
                        <a:buNone/>
                      </a:pPr>
                      <a:r>
                        <a:rPr lang="en" sz="1000"/>
                        <a:t>AdminView: User hesitate when presented with Invite Friends for business reservation</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000"/>
                        <a:t>2</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nSpc>
                          <a:spcPct val="115000"/>
                        </a:lnSpc>
                        <a:spcBef>
                          <a:spcPts val="0"/>
                        </a:spcBef>
                        <a:spcAft>
                          <a:spcPts val="0"/>
                        </a:spcAft>
                        <a:buNone/>
                      </a:pPr>
                      <a:r>
                        <a:rPr lang="en" sz="1000"/>
                        <a:t>TB 16:47, NH3 0:38</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UX Evaluation and Reporting</a:t>
            </a:r>
            <a:endParaRPr/>
          </a:p>
        </p:txBody>
      </p:sp>
      <p:sp>
        <p:nvSpPr>
          <p:cNvPr id="394" name="Shape 3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Cost-Importance Analysis</a:t>
            </a:r>
            <a:endParaRPr/>
          </a:p>
          <a:p>
            <a:pPr indent="0" lvl="0" marL="0" rtl="0">
              <a:spcBef>
                <a:spcPts val="1600"/>
              </a:spcBef>
              <a:spcAft>
                <a:spcPts val="1600"/>
              </a:spcAft>
              <a:buNone/>
            </a:pPr>
            <a:r>
              <a:t/>
            </a:r>
            <a:endParaRPr/>
          </a:p>
        </p:txBody>
      </p:sp>
      <p:pic>
        <p:nvPicPr>
          <p:cNvPr id="395" name="Shape 395"/>
          <p:cNvPicPr preferRelativeResize="0"/>
          <p:nvPr/>
        </p:nvPicPr>
        <p:blipFill>
          <a:blip r:embed="rId3">
            <a:alphaModFix/>
          </a:blip>
          <a:stretch>
            <a:fillRect/>
          </a:stretch>
        </p:blipFill>
        <p:spPr>
          <a:xfrm>
            <a:off x="7832300" y="4046200"/>
            <a:ext cx="1425200" cy="1425200"/>
          </a:xfrm>
          <a:prstGeom prst="rect">
            <a:avLst/>
          </a:prstGeom>
          <a:noFill/>
          <a:ln>
            <a:noFill/>
          </a:ln>
        </p:spPr>
      </p:pic>
      <p:graphicFrame>
        <p:nvGraphicFramePr>
          <p:cNvPr id="396" name="Shape 396"/>
          <p:cNvGraphicFramePr/>
          <p:nvPr/>
        </p:nvGraphicFramePr>
        <p:xfrm>
          <a:off x="988475" y="1903825"/>
          <a:ext cx="3000000" cy="3000000"/>
        </p:xfrm>
        <a:graphic>
          <a:graphicData uri="http://schemas.openxmlformats.org/drawingml/2006/table">
            <a:tbl>
              <a:tblPr>
                <a:noFill/>
                <a:tableStyleId>{EE845671-097F-425D-A6D7-BFB5FD3B1452}</a:tableStyleId>
              </a:tblPr>
              <a:tblGrid>
                <a:gridCol w="1379625"/>
                <a:gridCol w="867275"/>
                <a:gridCol w="1314075"/>
                <a:gridCol w="470475"/>
                <a:gridCol w="527250"/>
                <a:gridCol w="470475"/>
                <a:gridCol w="746275"/>
                <a:gridCol w="811175"/>
              </a:tblGrid>
              <a:tr h="266700">
                <a:tc gridSpan="8">
                  <a:txBody>
                    <a:bodyPr>
                      <a:noAutofit/>
                    </a:bodyPr>
                    <a:lstStyle/>
                    <a:p>
                      <a:pPr indent="0" lvl="0" marL="0" rtl="0" algn="ctr">
                        <a:lnSpc>
                          <a:spcPct val="115000"/>
                        </a:lnSpc>
                        <a:spcBef>
                          <a:spcPts val="0"/>
                        </a:spcBef>
                        <a:spcAft>
                          <a:spcPts val="0"/>
                        </a:spcAft>
                        <a:buNone/>
                      </a:pPr>
                      <a:r>
                        <a:rPr b="1" lang="en" sz="1800" u="sng"/>
                        <a:t>COST-IMPORTANCE ANALYSIS</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hMerge="1"/>
                <a:tc hMerge="1"/>
                <a:tc hMerge="1"/>
              </a:tr>
              <a:tr h="457200">
                <a:tc>
                  <a:txBody>
                    <a:bodyPr>
                      <a:noAutofit/>
                    </a:bodyPr>
                    <a:lstStyle/>
                    <a:p>
                      <a:pPr indent="0" lvl="0" marL="0" rtl="0" algn="ctr">
                        <a:lnSpc>
                          <a:spcPct val="115000"/>
                        </a:lnSpc>
                        <a:spcBef>
                          <a:spcPts val="0"/>
                        </a:spcBef>
                        <a:spcAft>
                          <a:spcPts val="0"/>
                        </a:spcAft>
                        <a:buNone/>
                      </a:pPr>
                      <a:r>
                        <a:rPr b="1" lang="en" sz="1100"/>
                        <a:t>Problem</a:t>
                      </a:r>
                      <a:endParaRPr sz="1000"/>
                    </a:p>
                  </a:txBody>
                  <a:tcPr marT="0" marB="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Importance</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Solution</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Cost (Hours)</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Priority Ratio</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Priority Rank</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Cumulative Cost</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Resolution?</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571500">
                <a:tc>
                  <a:txBody>
                    <a:bodyPr>
                      <a:noAutofit/>
                    </a:bodyPr>
                    <a:lstStyle/>
                    <a:p>
                      <a:pPr indent="0" lvl="0" marL="0" rtl="0">
                        <a:lnSpc>
                          <a:spcPct val="115000"/>
                        </a:lnSpc>
                        <a:spcBef>
                          <a:spcPts val="0"/>
                        </a:spcBef>
                        <a:spcAft>
                          <a:spcPts val="0"/>
                        </a:spcAft>
                        <a:buNone/>
                      </a:pPr>
                      <a:r>
                        <a:rPr lang="en" sz="1000"/>
                        <a:t>ALLVIEWS: The software showed already reserved rooms by default!</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M</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Add an option on the room page to display available rooms and all rooms</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M</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Fix now</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r h="571500">
                <a:tc>
                  <a:txBody>
                    <a:bodyPr>
                      <a:noAutofit/>
                    </a:bodyPr>
                    <a:lstStyle/>
                    <a:p>
                      <a:pPr indent="0" lvl="0" marL="0" rtl="0">
                        <a:lnSpc>
                          <a:spcPct val="115000"/>
                        </a:lnSpc>
                        <a:spcBef>
                          <a:spcPts val="0"/>
                        </a:spcBef>
                        <a:spcAft>
                          <a:spcPts val="0"/>
                        </a:spcAft>
                        <a:buNone/>
                      </a:pPr>
                      <a:r>
                        <a:rPr lang="en" sz="1000"/>
                        <a:t>ManagerView: Pending issues was misleading. Couldn't find room conflicts.</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Remove the pending issues button as it is redundant and only serves to confuse</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0.5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10000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2</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5.5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Fix now</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r h="431800">
                <a:tc>
                  <a:txBody>
                    <a:bodyPr>
                      <a:noAutofit/>
                    </a:bodyPr>
                    <a:lstStyle/>
                    <a:p>
                      <a:pPr indent="0" lvl="0" marL="0" rtl="0">
                        <a:lnSpc>
                          <a:spcPct val="115000"/>
                        </a:lnSpc>
                        <a:spcBef>
                          <a:spcPts val="0"/>
                        </a:spcBef>
                        <a:spcAft>
                          <a:spcPts val="0"/>
                        </a:spcAft>
                        <a:buNone/>
                      </a:pPr>
                      <a:r>
                        <a:rPr lang="en" sz="1000"/>
                        <a:t>Student View: Didn't understand priority</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3</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Add a quick description here about the different priority types.</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0.5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6000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3</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6</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Fix now</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UX Evaluation and Reporting</a:t>
            </a:r>
            <a:endParaRPr/>
          </a:p>
        </p:txBody>
      </p:sp>
      <p:sp>
        <p:nvSpPr>
          <p:cNvPr id="402" name="Shape 402"/>
          <p:cNvSpPr txBox="1"/>
          <p:nvPr>
            <p:ph idx="1" type="body"/>
          </p:nvPr>
        </p:nvSpPr>
        <p:spPr>
          <a:xfrm>
            <a:off x="311700" y="1072100"/>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Cost-Importance Analysis</a:t>
            </a:r>
            <a:endParaRPr/>
          </a:p>
          <a:p>
            <a:pPr indent="-342900" lvl="0" marL="457200" rtl="0">
              <a:spcBef>
                <a:spcPts val="0"/>
              </a:spcBef>
              <a:spcAft>
                <a:spcPts val="0"/>
              </a:spcAft>
              <a:buSzPts val="1800"/>
              <a:buChar char="●"/>
            </a:pPr>
            <a:r>
              <a:t/>
            </a:r>
            <a:endParaRPr/>
          </a:p>
        </p:txBody>
      </p:sp>
      <p:pic>
        <p:nvPicPr>
          <p:cNvPr id="403" name="Shape 403"/>
          <p:cNvPicPr preferRelativeResize="0"/>
          <p:nvPr/>
        </p:nvPicPr>
        <p:blipFill>
          <a:blip r:embed="rId3">
            <a:alphaModFix/>
          </a:blip>
          <a:stretch>
            <a:fillRect/>
          </a:stretch>
        </p:blipFill>
        <p:spPr>
          <a:xfrm>
            <a:off x="7832300" y="4046200"/>
            <a:ext cx="1425200" cy="1425200"/>
          </a:xfrm>
          <a:prstGeom prst="rect">
            <a:avLst/>
          </a:prstGeom>
          <a:noFill/>
          <a:ln>
            <a:noFill/>
          </a:ln>
        </p:spPr>
      </p:pic>
      <p:graphicFrame>
        <p:nvGraphicFramePr>
          <p:cNvPr id="404" name="Shape 404"/>
          <p:cNvGraphicFramePr/>
          <p:nvPr/>
        </p:nvGraphicFramePr>
        <p:xfrm>
          <a:off x="516725" y="1514975"/>
          <a:ext cx="3000000" cy="3000000"/>
        </p:xfrm>
        <a:graphic>
          <a:graphicData uri="http://schemas.openxmlformats.org/drawingml/2006/table">
            <a:tbl>
              <a:tblPr>
                <a:noFill/>
                <a:tableStyleId>{EE845671-097F-425D-A6D7-BFB5FD3B1452}</a:tableStyleId>
              </a:tblPr>
              <a:tblGrid>
                <a:gridCol w="1313700"/>
                <a:gridCol w="820025"/>
                <a:gridCol w="1247875"/>
                <a:gridCol w="683525"/>
                <a:gridCol w="809800"/>
                <a:gridCol w="542425"/>
                <a:gridCol w="815600"/>
                <a:gridCol w="1176650"/>
              </a:tblGrid>
              <a:tr h="571500">
                <a:tc>
                  <a:txBody>
                    <a:bodyPr>
                      <a:noAutofit/>
                    </a:bodyPr>
                    <a:lstStyle/>
                    <a:p>
                      <a:pPr indent="0" lvl="0" marL="0" rtl="0" algn="ctr">
                        <a:lnSpc>
                          <a:spcPct val="115000"/>
                        </a:lnSpc>
                        <a:spcBef>
                          <a:spcPts val="0"/>
                        </a:spcBef>
                        <a:spcAft>
                          <a:spcPts val="0"/>
                        </a:spcAft>
                        <a:buNone/>
                      </a:pPr>
                      <a:r>
                        <a:rPr b="1" lang="en" sz="1100"/>
                        <a:t>Problem</a:t>
                      </a:r>
                      <a:endParaRPr sz="1000"/>
                    </a:p>
                  </a:txBody>
                  <a:tcPr marT="0" marB="0" marR="25400" marL="25400"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Importance</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Solution</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Cost (Hours)</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Priority Ratio</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Priority Rank</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Cumulative Cost</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100"/>
                        <a:t>Resolution?</a:t>
                      </a:r>
                      <a:endParaRPr sz="1000"/>
                    </a:p>
                  </a:txBody>
                  <a:tcPr marT="0" marB="0" marR="25400" marL="254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571500">
                <a:tc>
                  <a:txBody>
                    <a:bodyPr>
                      <a:noAutofit/>
                    </a:bodyPr>
                    <a:lstStyle/>
                    <a:p>
                      <a:pPr indent="0" lvl="0" marL="0" rtl="0">
                        <a:lnSpc>
                          <a:spcPct val="115000"/>
                        </a:lnSpc>
                        <a:spcBef>
                          <a:spcPts val="0"/>
                        </a:spcBef>
                        <a:spcAft>
                          <a:spcPts val="0"/>
                        </a:spcAft>
                        <a:buNone/>
                      </a:pPr>
                      <a:r>
                        <a:rPr lang="en" sz="1000"/>
                        <a:t>AllViews: Flow was a problem</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3</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Re-evaluate the flow using the evaluation feedback and expected path vs actual path data</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300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24</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82.5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fix, time permitting</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r h="431800">
                <a:tc>
                  <a:txBody>
                    <a:bodyPr>
                      <a:noAutofit/>
                    </a:bodyPr>
                    <a:lstStyle/>
                    <a:p>
                      <a:pPr indent="0" lvl="0" marL="0" rtl="0">
                        <a:lnSpc>
                          <a:spcPct val="115000"/>
                        </a:lnSpc>
                        <a:spcBef>
                          <a:spcPts val="0"/>
                        </a:spcBef>
                        <a:spcAft>
                          <a:spcPts val="0"/>
                        </a:spcAft>
                        <a:buNone/>
                      </a:pPr>
                      <a:r>
                        <a:rPr lang="en" sz="1000"/>
                        <a:t>AdminView: Dashboard was confusing</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Redesign the admin dashboard according to evaluation data</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100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25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92.5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Wait until next version</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r h="431800">
                <a:tc>
                  <a:txBody>
                    <a:bodyPr>
                      <a:noAutofit/>
                    </a:bodyPr>
                    <a:lstStyle/>
                    <a:p>
                      <a:pPr indent="0" lvl="0" marL="0" rtl="0">
                        <a:lnSpc>
                          <a:spcPct val="115000"/>
                        </a:lnSpc>
                        <a:spcBef>
                          <a:spcPts val="0"/>
                        </a:spcBef>
                        <a:spcAft>
                          <a:spcPts val="0"/>
                        </a:spcAft>
                        <a:buNone/>
                      </a:pPr>
                      <a:r>
                        <a:rPr lang="en" sz="1000"/>
                        <a:t>StudentView: User wanted social Media Integration</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Add the abililty for users to import their social media contact</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100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26</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102.5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postpone indefinitely</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r h="571500">
                <a:tc>
                  <a:txBody>
                    <a:bodyPr>
                      <a:noAutofit/>
                    </a:bodyPr>
                    <a:lstStyle/>
                    <a:p>
                      <a:pPr indent="0" lvl="0" marL="0" rtl="0">
                        <a:lnSpc>
                          <a:spcPct val="115000"/>
                        </a:lnSpc>
                        <a:spcBef>
                          <a:spcPts val="0"/>
                        </a:spcBef>
                        <a:spcAft>
                          <a:spcPts val="0"/>
                        </a:spcAft>
                        <a:buNone/>
                      </a:pPr>
                      <a:r>
                        <a:rPr lang="en" sz="1000"/>
                        <a:t>StudentView: Can't the software make assumptions to speed things up?</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nSpc>
                          <a:spcPct val="115000"/>
                        </a:lnSpc>
                        <a:spcBef>
                          <a:spcPts val="0"/>
                        </a:spcBef>
                        <a:spcAft>
                          <a:spcPts val="0"/>
                        </a:spcAft>
                        <a:buNone/>
                      </a:pPr>
                      <a:r>
                        <a:rPr lang="en" sz="1000"/>
                        <a:t>Have the software remember certain user data to speed up the interaction</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100</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27</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112.5</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c>
                  <a:txBody>
                    <a:bodyPr>
                      <a:noAutofit/>
                    </a:bodyPr>
                    <a:lstStyle/>
                    <a:p>
                      <a:pPr indent="0" lvl="0" marL="0" rtl="0" algn="ctr">
                        <a:lnSpc>
                          <a:spcPct val="115000"/>
                        </a:lnSpc>
                        <a:spcBef>
                          <a:spcPts val="0"/>
                        </a:spcBef>
                        <a:spcAft>
                          <a:spcPts val="0"/>
                        </a:spcAft>
                        <a:buNone/>
                      </a:pPr>
                      <a:r>
                        <a:rPr lang="en" sz="1000"/>
                        <a:t>Fix on next version</a:t>
                      </a:r>
                      <a:endParaRPr sz="1000"/>
                    </a:p>
                  </a:txBody>
                  <a:tcPr marT="0" marB="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BE5F1"/>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Shape 4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UX Evaluation and Reporting</a:t>
            </a:r>
            <a:endParaRPr/>
          </a:p>
        </p:txBody>
      </p:sp>
      <p:sp>
        <p:nvSpPr>
          <p:cNvPr id="410" name="Shape 4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Tailoring Our Scope (again)</a:t>
            </a:r>
            <a:endParaRPr/>
          </a:p>
          <a:p>
            <a:pPr indent="-317500" lvl="1" marL="914400" rtl="0">
              <a:spcBef>
                <a:spcPts val="0"/>
              </a:spcBef>
              <a:spcAft>
                <a:spcPts val="0"/>
              </a:spcAft>
              <a:buSzPts val="1400"/>
              <a:buChar char="○"/>
            </a:pPr>
            <a:r>
              <a:rPr lang="en"/>
              <a:t>Didn’t include anything outside our personas</a:t>
            </a:r>
            <a:endParaRPr/>
          </a:p>
          <a:p>
            <a:pPr indent="-317500" lvl="1" marL="914400" rtl="0">
              <a:spcBef>
                <a:spcPts val="0"/>
              </a:spcBef>
              <a:spcAft>
                <a:spcPts val="0"/>
              </a:spcAft>
              <a:buSzPts val="1400"/>
              <a:buChar char="○"/>
            </a:pPr>
            <a:r>
              <a:rPr lang="en"/>
              <a:t>3 tasks</a:t>
            </a:r>
            <a:endParaRPr/>
          </a:p>
          <a:p>
            <a:pPr indent="-317500" lvl="1" marL="914400" rtl="0">
              <a:spcBef>
                <a:spcPts val="0"/>
              </a:spcBef>
              <a:spcAft>
                <a:spcPts val="0"/>
              </a:spcAft>
              <a:buSzPts val="1400"/>
              <a:buChar char="○"/>
            </a:pPr>
            <a:r>
              <a:rPr lang="en"/>
              <a:t>Didn’t include business users</a:t>
            </a:r>
            <a:endParaRPr/>
          </a:p>
          <a:p>
            <a:pPr indent="-342900" lvl="0" marL="457200" rtl="0">
              <a:spcBef>
                <a:spcPts val="0"/>
              </a:spcBef>
              <a:spcAft>
                <a:spcPts val="0"/>
              </a:spcAft>
              <a:buSzPts val="1800"/>
              <a:buChar char="●"/>
            </a:pPr>
            <a:r>
              <a:rPr lang="en"/>
              <a:t>What Worked and What Didn’t</a:t>
            </a:r>
            <a:endParaRPr/>
          </a:p>
          <a:p>
            <a:pPr indent="-317500" lvl="1" marL="914400" rtl="0">
              <a:spcBef>
                <a:spcPts val="0"/>
              </a:spcBef>
              <a:spcAft>
                <a:spcPts val="0"/>
              </a:spcAft>
              <a:buSzPts val="1400"/>
              <a:buChar char="○"/>
            </a:pPr>
            <a:r>
              <a:rPr lang="en"/>
              <a:t>Camera</a:t>
            </a:r>
            <a:endParaRPr/>
          </a:p>
          <a:p>
            <a:pPr indent="-317500" lvl="1" marL="914400" rtl="0">
              <a:spcBef>
                <a:spcPts val="0"/>
              </a:spcBef>
              <a:spcAft>
                <a:spcPts val="0"/>
              </a:spcAft>
              <a:buSzPts val="1400"/>
              <a:buChar char="○"/>
            </a:pPr>
            <a:r>
              <a:rPr lang="en"/>
              <a:t>Screen Recording</a:t>
            </a:r>
            <a:endParaRPr/>
          </a:p>
          <a:p>
            <a:pPr indent="-317500" lvl="1" marL="914400" rtl="0">
              <a:spcBef>
                <a:spcPts val="0"/>
              </a:spcBef>
              <a:spcAft>
                <a:spcPts val="0"/>
              </a:spcAft>
              <a:buSzPts val="1400"/>
              <a:buChar char="○"/>
            </a:pPr>
            <a:r>
              <a:rPr lang="en"/>
              <a:t>Talking out loud</a:t>
            </a:r>
            <a:endParaRPr/>
          </a:p>
        </p:txBody>
      </p:sp>
      <p:pic>
        <p:nvPicPr>
          <p:cNvPr id="411" name="Shape 411"/>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UX Evaluation and Reporting</a:t>
            </a:r>
            <a:endParaRPr/>
          </a:p>
        </p:txBody>
      </p:sp>
      <p:sp>
        <p:nvSpPr>
          <p:cNvPr id="417" name="Shape 4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What We Learned</a:t>
            </a:r>
            <a:endParaRPr/>
          </a:p>
          <a:p>
            <a:pPr indent="-317500" lvl="1" marL="914400" rtl="0">
              <a:spcBef>
                <a:spcPts val="0"/>
              </a:spcBef>
              <a:spcAft>
                <a:spcPts val="0"/>
              </a:spcAft>
              <a:buSzPts val="1400"/>
              <a:buChar char="○"/>
            </a:pPr>
            <a:r>
              <a:rPr lang="en"/>
              <a:t>Not all of our ideas are what the users want</a:t>
            </a:r>
            <a:endParaRPr/>
          </a:p>
          <a:p>
            <a:pPr indent="-317500" lvl="1" marL="914400" rtl="0">
              <a:spcBef>
                <a:spcPts val="0"/>
              </a:spcBef>
              <a:spcAft>
                <a:spcPts val="0"/>
              </a:spcAft>
              <a:buSzPts val="1400"/>
              <a:buChar char="○"/>
            </a:pPr>
            <a:r>
              <a:rPr lang="en"/>
              <a:t>Be willing to change ideas</a:t>
            </a:r>
            <a:endParaRPr/>
          </a:p>
          <a:p>
            <a:pPr indent="-317500" lvl="1" marL="914400" rtl="0">
              <a:spcBef>
                <a:spcPts val="0"/>
              </a:spcBef>
              <a:spcAft>
                <a:spcPts val="0"/>
              </a:spcAft>
              <a:buSzPts val="1400"/>
              <a:buChar char="○"/>
            </a:pPr>
            <a:r>
              <a:rPr lang="en"/>
              <a:t>Level of importance</a:t>
            </a:r>
            <a:endParaRPr/>
          </a:p>
          <a:p>
            <a:pPr indent="-317500" lvl="2" marL="1371600" rtl="0">
              <a:spcBef>
                <a:spcPts val="0"/>
              </a:spcBef>
              <a:spcAft>
                <a:spcPts val="0"/>
              </a:spcAft>
              <a:buSzPts val="1400"/>
              <a:buChar char="■"/>
            </a:pPr>
            <a:r>
              <a:rPr lang="en"/>
              <a:t>Is what the user wants feasible?</a:t>
            </a:r>
            <a:endParaRPr/>
          </a:p>
          <a:p>
            <a:pPr indent="-317500" lvl="1" marL="914400" rtl="0">
              <a:spcBef>
                <a:spcPts val="0"/>
              </a:spcBef>
              <a:spcAft>
                <a:spcPts val="0"/>
              </a:spcAft>
              <a:buSzPts val="1400"/>
              <a:buChar char="○"/>
            </a:pPr>
            <a:r>
              <a:rPr lang="en"/>
              <a:t>Everyone uses our product differently</a:t>
            </a:r>
            <a:endParaRPr/>
          </a:p>
          <a:p>
            <a:pPr indent="-317500" lvl="1" marL="914400" rtl="0">
              <a:spcBef>
                <a:spcPts val="0"/>
              </a:spcBef>
              <a:spcAft>
                <a:spcPts val="0"/>
              </a:spcAft>
              <a:buSzPts val="1400"/>
              <a:buChar char="○"/>
            </a:pPr>
            <a:r>
              <a:rPr lang="en"/>
              <a:t>Need for iteration</a:t>
            </a:r>
            <a:endParaRPr/>
          </a:p>
          <a:p>
            <a:pPr indent="-317500" lvl="1" marL="914400" rtl="0">
              <a:spcBef>
                <a:spcPts val="0"/>
              </a:spcBef>
              <a:spcAft>
                <a:spcPts val="0"/>
              </a:spcAft>
              <a:buSzPts val="1400"/>
              <a:buChar char="○"/>
            </a:pPr>
            <a:r>
              <a:rPr lang="en"/>
              <a:t>Cost! We can’t do everything.</a:t>
            </a:r>
            <a:endParaRPr/>
          </a:p>
          <a:p>
            <a:pPr indent="-317500" lvl="1" marL="914400" rtl="0">
              <a:spcBef>
                <a:spcPts val="0"/>
              </a:spcBef>
              <a:spcAft>
                <a:spcPts val="0"/>
              </a:spcAft>
              <a:buSzPts val="1400"/>
              <a:buChar char="○"/>
            </a:pPr>
            <a:r>
              <a:rPr lang="en"/>
              <a:t>Each step in the process is </a:t>
            </a:r>
            <a:r>
              <a:rPr lang="en"/>
              <a:t>crucial</a:t>
            </a:r>
            <a:r>
              <a:rPr lang="en"/>
              <a:t> - you can’t skip ahead</a:t>
            </a:r>
            <a:endParaRPr/>
          </a:p>
          <a:p>
            <a:pPr indent="-317500" lvl="1" marL="914400" rtl="0">
              <a:spcBef>
                <a:spcPts val="0"/>
              </a:spcBef>
              <a:spcAft>
                <a:spcPts val="0"/>
              </a:spcAft>
              <a:buSzPts val="1400"/>
              <a:buChar char="○"/>
            </a:pPr>
            <a:r>
              <a:rPr lang="en"/>
              <a:t>Interviews are important - we need to stay on correct topic</a:t>
            </a:r>
            <a:endParaRPr/>
          </a:p>
          <a:p>
            <a:pPr indent="-317500" lvl="1" marL="914400" rtl="0">
              <a:spcBef>
                <a:spcPts val="0"/>
              </a:spcBef>
              <a:spcAft>
                <a:spcPts val="0"/>
              </a:spcAft>
              <a:buSzPts val="1400"/>
              <a:buChar char="○"/>
            </a:pPr>
            <a:r>
              <a:rPr lang="en"/>
              <a:t>Various models take time - make sure to take time to create them</a:t>
            </a:r>
            <a:endParaRPr/>
          </a:p>
          <a:p>
            <a:pPr indent="-317500" lvl="1" marL="914400" rtl="0">
              <a:spcBef>
                <a:spcPts val="0"/>
              </a:spcBef>
              <a:spcAft>
                <a:spcPts val="0"/>
              </a:spcAft>
              <a:buSzPts val="1400"/>
              <a:buChar char="○"/>
            </a:pPr>
            <a:r>
              <a:rPr lang="en"/>
              <a:t>Other thoughts</a:t>
            </a:r>
            <a:endParaRPr/>
          </a:p>
        </p:txBody>
      </p:sp>
      <p:pic>
        <p:nvPicPr>
          <p:cNvPr id="418" name="Shape 418"/>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Questions?</a:t>
            </a:r>
            <a:endParaRPr/>
          </a:p>
        </p:txBody>
      </p:sp>
      <p:sp>
        <p:nvSpPr>
          <p:cNvPr id="424" name="Shape 424"/>
          <p:cNvSpPr/>
          <p:nvPr/>
        </p:nvSpPr>
        <p:spPr>
          <a:xfrm>
            <a:off x="5733825" y="1491275"/>
            <a:ext cx="2302800" cy="23343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25" name="Shape 425"/>
          <p:cNvPicPr preferRelativeResize="0"/>
          <p:nvPr/>
        </p:nvPicPr>
        <p:blipFill>
          <a:blip r:embed="rId3">
            <a:alphaModFix/>
          </a:blip>
          <a:stretch>
            <a:fillRect/>
          </a:stretch>
        </p:blipFill>
        <p:spPr>
          <a:xfrm>
            <a:off x="5819025" y="1592238"/>
            <a:ext cx="2132375" cy="213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 Contextual Inquiry</a:t>
            </a:r>
            <a:endParaRPr/>
          </a:p>
        </p:txBody>
      </p:sp>
      <p:sp>
        <p:nvSpPr>
          <p:cNvPr id="85" name="Shape 85"/>
          <p:cNvSpPr txBox="1"/>
          <p:nvPr>
            <p:ph idx="1" type="body"/>
          </p:nvPr>
        </p:nvSpPr>
        <p:spPr>
          <a:xfrm>
            <a:off x="311700" y="1170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We then attempted to identify the types of individuals who use the scheduling system. We were left with the following:</a:t>
            </a:r>
            <a:endParaRPr/>
          </a:p>
          <a:p>
            <a:pPr indent="-317500" lvl="1" marL="914400" rtl="0">
              <a:spcBef>
                <a:spcPts val="0"/>
              </a:spcBef>
              <a:spcAft>
                <a:spcPts val="0"/>
              </a:spcAft>
              <a:buSzPts val="1400"/>
              <a:buChar char="○"/>
            </a:pPr>
            <a:r>
              <a:rPr lang="en"/>
              <a:t>Room Schedulers</a:t>
            </a:r>
            <a:endParaRPr/>
          </a:p>
          <a:p>
            <a:pPr indent="-317500" lvl="1" marL="914400" rtl="0">
              <a:spcBef>
                <a:spcPts val="0"/>
              </a:spcBef>
              <a:spcAft>
                <a:spcPts val="0"/>
              </a:spcAft>
              <a:buSzPts val="1400"/>
              <a:buChar char="○"/>
            </a:pPr>
            <a:r>
              <a:rPr lang="en"/>
              <a:t>Students</a:t>
            </a:r>
            <a:endParaRPr/>
          </a:p>
          <a:p>
            <a:pPr indent="-317500" lvl="1" marL="914400" rtl="0">
              <a:spcBef>
                <a:spcPts val="0"/>
              </a:spcBef>
              <a:spcAft>
                <a:spcPts val="0"/>
              </a:spcAft>
              <a:buSzPts val="1400"/>
              <a:buChar char="○"/>
            </a:pPr>
            <a:r>
              <a:rPr lang="en"/>
              <a:t>Faculty</a:t>
            </a:r>
            <a:endParaRPr/>
          </a:p>
        </p:txBody>
      </p:sp>
      <p:pic>
        <p:nvPicPr>
          <p:cNvPr id="86" name="Shape 86"/>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 Contextual Inquiry</a:t>
            </a:r>
            <a:endParaRPr/>
          </a:p>
        </p:txBody>
      </p:sp>
      <p:sp>
        <p:nvSpPr>
          <p:cNvPr id="92" name="Shape 92"/>
          <p:cNvSpPr txBox="1"/>
          <p:nvPr>
            <p:ph idx="1" type="body"/>
          </p:nvPr>
        </p:nvSpPr>
        <p:spPr>
          <a:xfrm>
            <a:off x="311700" y="1170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From this list of user types, we planned and made appointments to meet with individuals from each of these categories.</a:t>
            </a:r>
            <a:endParaRPr/>
          </a:p>
          <a:p>
            <a:pPr indent="-317500" lvl="1" marL="914400" rtl="0">
              <a:spcBef>
                <a:spcPts val="0"/>
              </a:spcBef>
              <a:spcAft>
                <a:spcPts val="0"/>
              </a:spcAft>
              <a:buSzPts val="1400"/>
              <a:buChar char="○"/>
            </a:pPr>
            <a:r>
              <a:rPr lang="en"/>
              <a:t>Room Schedulers</a:t>
            </a:r>
            <a:endParaRPr/>
          </a:p>
          <a:p>
            <a:pPr indent="-317500" lvl="2" marL="1371600" rtl="0">
              <a:spcBef>
                <a:spcPts val="0"/>
              </a:spcBef>
              <a:spcAft>
                <a:spcPts val="0"/>
              </a:spcAft>
              <a:buSzPts val="1400"/>
              <a:buChar char="■"/>
            </a:pPr>
            <a:r>
              <a:rPr lang="en"/>
              <a:t>Margie Anderson</a:t>
            </a:r>
            <a:endParaRPr/>
          </a:p>
          <a:p>
            <a:pPr indent="-317500" lvl="2" marL="1371600" rtl="0">
              <a:spcBef>
                <a:spcPts val="0"/>
              </a:spcBef>
              <a:spcAft>
                <a:spcPts val="0"/>
              </a:spcAft>
              <a:buSzPts val="1400"/>
              <a:buChar char="■"/>
            </a:pPr>
            <a:r>
              <a:rPr lang="en"/>
              <a:t>Michael Lewellen</a:t>
            </a:r>
            <a:endParaRPr/>
          </a:p>
          <a:p>
            <a:pPr indent="-317500" lvl="1" marL="914400" rtl="0">
              <a:spcBef>
                <a:spcPts val="0"/>
              </a:spcBef>
              <a:spcAft>
                <a:spcPts val="0"/>
              </a:spcAft>
              <a:buSzPts val="1400"/>
              <a:buChar char="○"/>
            </a:pPr>
            <a:r>
              <a:rPr lang="en"/>
              <a:t>Faculty</a:t>
            </a:r>
            <a:endParaRPr/>
          </a:p>
          <a:p>
            <a:pPr indent="-317500" lvl="2" marL="1371600" rtl="0">
              <a:spcBef>
                <a:spcPts val="0"/>
              </a:spcBef>
              <a:spcAft>
                <a:spcPts val="0"/>
              </a:spcAft>
              <a:buSzPts val="1400"/>
              <a:buChar char="■"/>
            </a:pPr>
            <a:r>
              <a:rPr lang="en"/>
              <a:t>Heber Allen</a:t>
            </a:r>
            <a:endParaRPr/>
          </a:p>
          <a:p>
            <a:pPr indent="-317500" lvl="1" marL="914400" rtl="0">
              <a:spcBef>
                <a:spcPts val="0"/>
              </a:spcBef>
              <a:spcAft>
                <a:spcPts val="0"/>
              </a:spcAft>
              <a:buSzPts val="1400"/>
              <a:buChar char="○"/>
            </a:pPr>
            <a:r>
              <a:rPr lang="en"/>
              <a:t>Students</a:t>
            </a:r>
            <a:endParaRPr/>
          </a:p>
          <a:p>
            <a:pPr indent="-317500" lvl="2" marL="1371600" rtl="0">
              <a:spcBef>
                <a:spcPts val="0"/>
              </a:spcBef>
              <a:spcAft>
                <a:spcPts val="0"/>
              </a:spcAft>
              <a:buSzPts val="1400"/>
              <a:buChar char="■"/>
            </a:pPr>
            <a:r>
              <a:rPr lang="en"/>
              <a:t>Ty Bayn</a:t>
            </a:r>
            <a:endParaRPr/>
          </a:p>
          <a:p>
            <a:pPr indent="-317500" lvl="2" marL="1371600" rtl="0">
              <a:spcBef>
                <a:spcPts val="0"/>
              </a:spcBef>
              <a:spcAft>
                <a:spcPts val="0"/>
              </a:spcAft>
              <a:buSzPts val="1400"/>
              <a:buChar char="■"/>
            </a:pPr>
            <a:r>
              <a:rPr lang="en"/>
              <a:t>Nathan Hebert</a:t>
            </a:r>
            <a:endParaRPr/>
          </a:p>
          <a:p>
            <a:pPr indent="-317500" lvl="2" marL="1371600" rtl="0">
              <a:spcBef>
                <a:spcPts val="0"/>
              </a:spcBef>
              <a:spcAft>
                <a:spcPts val="0"/>
              </a:spcAft>
              <a:buSzPts val="1400"/>
              <a:buChar char="■"/>
            </a:pPr>
            <a:r>
              <a:rPr lang="en"/>
              <a:t> Ammon Riley</a:t>
            </a:r>
            <a:endParaRPr/>
          </a:p>
        </p:txBody>
      </p:sp>
      <p:pic>
        <p:nvPicPr>
          <p:cNvPr id="93" name="Shape 93"/>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1: Contextual Inquiry</a:t>
            </a:r>
            <a:endParaRPr/>
          </a:p>
        </p:txBody>
      </p:sp>
      <p:sp>
        <p:nvSpPr>
          <p:cNvPr id="99" name="Shape 99"/>
          <p:cNvSpPr txBox="1"/>
          <p:nvPr>
            <p:ph idx="1" type="body"/>
          </p:nvPr>
        </p:nvSpPr>
        <p:spPr>
          <a:xfrm>
            <a:off x="311700" y="1165850"/>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Throughout our interviews and workshops, we recorded all that was said, and took many notes. From this we were able to complete our User-Centered Business Canvas.</a:t>
            </a:r>
            <a:endParaRPr/>
          </a:p>
          <a:p>
            <a:pPr indent="-342900" lvl="0" marL="457200" rtl="0">
              <a:spcBef>
                <a:spcPts val="0"/>
              </a:spcBef>
              <a:spcAft>
                <a:spcPts val="0"/>
              </a:spcAft>
              <a:buSzPts val="1800"/>
              <a:buChar char="●"/>
            </a:pPr>
            <a:r>
              <a:rPr lang="en"/>
              <a:t>The notes and data gathered from these meetings also were used extensively in the </a:t>
            </a:r>
            <a:r>
              <a:rPr lang="en"/>
              <a:t>construction</a:t>
            </a:r>
            <a:r>
              <a:rPr lang="en"/>
              <a:t> of our Work-Activity Affinity Diagram</a:t>
            </a:r>
            <a:endParaRPr/>
          </a:p>
        </p:txBody>
      </p:sp>
      <p:pic>
        <p:nvPicPr>
          <p:cNvPr id="100" name="Shape 100"/>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a:t>
            </a:r>
            <a:r>
              <a:rPr lang="en"/>
              <a:t>: Contextual Inquiry &amp; Analysis</a:t>
            </a:r>
            <a:endParaRPr/>
          </a:p>
        </p:txBody>
      </p:sp>
      <p:sp>
        <p:nvSpPr>
          <p:cNvPr id="106" name="Shape 106"/>
          <p:cNvSpPr txBox="1"/>
          <p:nvPr>
            <p:ph idx="1" type="body"/>
          </p:nvPr>
        </p:nvSpPr>
        <p:spPr>
          <a:xfrm>
            <a:off x="311700" y="1197475"/>
            <a:ext cx="24519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The User-Centered Business Canvas</a:t>
            </a:r>
            <a:endParaRPr/>
          </a:p>
          <a:p>
            <a:pPr indent="0" lvl="0" marL="0" rtl="0">
              <a:spcBef>
                <a:spcPts val="1600"/>
              </a:spcBef>
              <a:spcAft>
                <a:spcPts val="1600"/>
              </a:spcAft>
              <a:buNone/>
            </a:pPr>
            <a:r>
              <a:t/>
            </a:r>
            <a:endParaRPr/>
          </a:p>
        </p:txBody>
      </p:sp>
      <p:pic>
        <p:nvPicPr>
          <p:cNvPr id="107" name="Shape 107"/>
          <p:cNvPicPr preferRelativeResize="0"/>
          <p:nvPr/>
        </p:nvPicPr>
        <p:blipFill>
          <a:blip r:embed="rId3">
            <a:alphaModFix/>
          </a:blip>
          <a:stretch>
            <a:fillRect/>
          </a:stretch>
        </p:blipFill>
        <p:spPr>
          <a:xfrm>
            <a:off x="7832300" y="4046200"/>
            <a:ext cx="1425200" cy="1425200"/>
          </a:xfrm>
          <a:prstGeom prst="rect">
            <a:avLst/>
          </a:prstGeom>
          <a:noFill/>
          <a:ln>
            <a:noFill/>
          </a:ln>
        </p:spPr>
      </p:pic>
      <p:pic>
        <p:nvPicPr>
          <p:cNvPr id="108" name="Shape 108"/>
          <p:cNvPicPr preferRelativeResize="0"/>
          <p:nvPr/>
        </p:nvPicPr>
        <p:blipFill>
          <a:blip r:embed="rId4">
            <a:alphaModFix/>
          </a:blip>
          <a:stretch>
            <a:fillRect/>
          </a:stretch>
        </p:blipFill>
        <p:spPr>
          <a:xfrm>
            <a:off x="2698625" y="1059400"/>
            <a:ext cx="4778624" cy="3692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a:t>
            </a:r>
            <a:r>
              <a:rPr lang="en"/>
              <a:t>: Contextual Inquiry &amp; Analysis</a:t>
            </a:r>
            <a:endParaRPr/>
          </a:p>
        </p:txBody>
      </p:sp>
      <p:sp>
        <p:nvSpPr>
          <p:cNvPr id="114" name="Shape 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Char char="●"/>
            </a:pPr>
            <a:r>
              <a:rPr lang="en" sz="3000"/>
              <a:t>LESSON LEARNED</a:t>
            </a:r>
            <a:endParaRPr sz="3000"/>
          </a:p>
          <a:p>
            <a:pPr indent="-317500" lvl="1" marL="914400" rtl="0">
              <a:spcBef>
                <a:spcPts val="0"/>
              </a:spcBef>
              <a:spcAft>
                <a:spcPts val="0"/>
              </a:spcAft>
              <a:buSzPts val="1400"/>
              <a:buChar char="○"/>
            </a:pPr>
            <a:r>
              <a:rPr lang="en"/>
              <a:t>Over the course of this activity, one of the most difficult, and most valuable things we had to do was put aside our </a:t>
            </a:r>
            <a:r>
              <a:rPr lang="en"/>
              <a:t>preconceived</a:t>
            </a:r>
            <a:r>
              <a:rPr lang="en"/>
              <a:t> ideas for the solution, and focus on what the users had told us was important to them.</a:t>
            </a:r>
            <a:endParaRPr/>
          </a:p>
        </p:txBody>
      </p:sp>
      <p:pic>
        <p:nvPicPr>
          <p:cNvPr id="115" name="Shape 115"/>
          <p:cNvPicPr preferRelativeResize="0"/>
          <p:nvPr/>
        </p:nvPicPr>
        <p:blipFill>
          <a:blip r:embed="rId3">
            <a:alphaModFix/>
          </a:blip>
          <a:stretch>
            <a:fillRect/>
          </a:stretch>
        </p:blipFill>
        <p:spPr>
          <a:xfrm>
            <a:off x="7832300" y="4046200"/>
            <a:ext cx="1425200" cy="142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